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2" r:id="rId18"/>
    <p:sldId id="323" r:id="rId19"/>
    <p:sldId id="321" r:id="rId20"/>
    <p:sldId id="324" r:id="rId21"/>
    <p:sldId id="325" r:id="rId22"/>
    <p:sldId id="326" r:id="rId23"/>
    <p:sldId id="264" r:id="rId24"/>
    <p:sldId id="269" r:id="rId25"/>
    <p:sldId id="270" r:id="rId26"/>
    <p:sldId id="268" r:id="rId27"/>
    <p:sldId id="271" r:id="rId28"/>
    <p:sldId id="327" r:id="rId29"/>
    <p:sldId id="272" r:id="rId30"/>
    <p:sldId id="267" r:id="rId31"/>
    <p:sldId id="256" r:id="rId32"/>
    <p:sldId id="257" r:id="rId33"/>
    <p:sldId id="258" r:id="rId34"/>
    <p:sldId id="259" r:id="rId35"/>
    <p:sldId id="260" r:id="rId36"/>
    <p:sldId id="261" r:id="rId37"/>
    <p:sldId id="262" r:id="rId38"/>
    <p:sldId id="263" r:id="rId39"/>
    <p:sldId id="275" r:id="rId40"/>
    <p:sldId id="273" r:id="rId41"/>
    <p:sldId id="274" r:id="rId42"/>
    <p:sldId id="276" r:id="rId43"/>
    <p:sldId id="277" r:id="rId44"/>
    <p:sldId id="329" r:id="rId45"/>
    <p:sldId id="330" r:id="rId46"/>
    <p:sldId id="331" r:id="rId47"/>
    <p:sldId id="332" r:id="rId48"/>
    <p:sldId id="333"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 id="350" r:id="rId63"/>
    <p:sldId id="35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19" autoAdjust="0"/>
  </p:normalViewPr>
  <p:slideViewPr>
    <p:cSldViewPr snapToGrid="0">
      <p:cViewPr varScale="1">
        <p:scale>
          <a:sx n="68" d="100"/>
          <a:sy n="68" d="100"/>
        </p:scale>
        <p:origin x="5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9/29/2020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271490" y="654983"/>
            <a:ext cx="6095999" cy="3494791"/>
          </a:xfrm>
        </p:spPr>
        <p:txBody>
          <a:bodyPr>
            <a:noAutofit/>
          </a:bodyPr>
          <a:lstStyle/>
          <a:p>
            <a:r>
              <a:rPr lang="en-US" sz="5400" dirty="0"/>
              <a:t>SUY TĨNH MẠCH MẠN TÍNH CHI DƯỚI</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365072" y="4523462"/>
            <a:ext cx="4829101" cy="1815869"/>
          </a:xfrm>
        </p:spPr>
        <p:txBody>
          <a:bodyPr>
            <a:normAutofit fontScale="92500" lnSpcReduction="20000"/>
          </a:bodyPr>
          <a:lstStyle/>
          <a:p>
            <a:r>
              <a:rPr lang="en-US" b="1" dirty="0" err="1"/>
              <a:t>Nhóm</a:t>
            </a:r>
            <a:r>
              <a:rPr lang="en-US" b="1" dirty="0"/>
              <a:t> </a:t>
            </a:r>
            <a:r>
              <a:rPr lang="en-US" b="1" dirty="0" err="1"/>
              <a:t>tổ</a:t>
            </a:r>
            <a:r>
              <a:rPr lang="en-US" b="1" dirty="0"/>
              <a:t> 23 y17d: </a:t>
            </a:r>
          </a:p>
          <a:p>
            <a:r>
              <a:rPr lang="en-US" sz="2100" dirty="0" err="1"/>
              <a:t>Hoàng</a:t>
            </a:r>
            <a:r>
              <a:rPr lang="en-US" sz="2100" dirty="0"/>
              <a:t> </a:t>
            </a:r>
            <a:r>
              <a:rPr lang="en-US" sz="2100" dirty="0" err="1"/>
              <a:t>lữ</a:t>
            </a:r>
            <a:r>
              <a:rPr lang="en-US" sz="2100" dirty="0"/>
              <a:t> </a:t>
            </a:r>
            <a:r>
              <a:rPr lang="en-US" sz="2100" dirty="0" err="1"/>
              <a:t>đức</a:t>
            </a:r>
            <a:r>
              <a:rPr lang="en-US" sz="2100" dirty="0"/>
              <a:t> </a:t>
            </a:r>
            <a:r>
              <a:rPr lang="en-US" sz="2100" dirty="0" err="1"/>
              <a:t>chính</a:t>
            </a:r>
            <a:endParaRPr lang="en-US" sz="2100" dirty="0"/>
          </a:p>
          <a:p>
            <a:r>
              <a:rPr lang="en-US" sz="2100" dirty="0" err="1"/>
              <a:t>Nguyễn</a:t>
            </a:r>
            <a:r>
              <a:rPr lang="en-US" sz="2100" dirty="0"/>
              <a:t> </a:t>
            </a:r>
            <a:r>
              <a:rPr lang="en-US" sz="2100" dirty="0" err="1"/>
              <a:t>đình</a:t>
            </a:r>
            <a:r>
              <a:rPr lang="en-US" sz="2100" dirty="0"/>
              <a:t> </a:t>
            </a:r>
            <a:r>
              <a:rPr lang="en-US" sz="2100" dirty="0" err="1"/>
              <a:t>duy</a:t>
            </a:r>
            <a:r>
              <a:rPr lang="en-US" sz="2100" dirty="0"/>
              <a:t> hung</a:t>
            </a:r>
          </a:p>
          <a:p>
            <a:r>
              <a:rPr lang="en-US" sz="2100" dirty="0"/>
              <a:t>Lê </a:t>
            </a:r>
            <a:r>
              <a:rPr lang="en-US" sz="2100" dirty="0" err="1"/>
              <a:t>nữ</a:t>
            </a:r>
            <a:r>
              <a:rPr lang="en-US" sz="2100" dirty="0"/>
              <a:t> </a:t>
            </a:r>
            <a:r>
              <a:rPr lang="en-US" sz="2100" dirty="0" err="1"/>
              <a:t>thùy</a:t>
            </a:r>
            <a:r>
              <a:rPr lang="en-US" sz="2100" dirty="0"/>
              <a:t> </a:t>
            </a:r>
            <a:r>
              <a:rPr lang="en-US" sz="2100" dirty="0" err="1"/>
              <a:t>linh</a:t>
            </a:r>
            <a:endParaRPr lang="en-US" sz="2100"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EBBB-EAA5-434C-A42C-62AA8331CC77}"/>
              </a:ext>
            </a:extLst>
          </p:cNvPr>
          <p:cNvSpPr>
            <a:spLocks noGrp="1"/>
          </p:cNvSpPr>
          <p:nvPr>
            <p:ph type="title"/>
          </p:nvPr>
        </p:nvSpPr>
        <p:spPr/>
        <p:txBody>
          <a:bodyPr/>
          <a:lstStyle/>
          <a:p>
            <a:r>
              <a:rPr lang="en-US" dirty="0"/>
              <a:t>GIẢI PHẪU</a:t>
            </a:r>
          </a:p>
        </p:txBody>
      </p:sp>
      <p:sp>
        <p:nvSpPr>
          <p:cNvPr id="3" name="Content Placeholder 2">
            <a:extLst>
              <a:ext uri="{FF2B5EF4-FFF2-40B4-BE49-F238E27FC236}">
                <a16:creationId xmlns:a16="http://schemas.microsoft.com/office/drawing/2014/main" id="{F8144946-D6E2-4BAE-A25D-1BE7EB5588CA}"/>
              </a:ext>
            </a:extLst>
          </p:cNvPr>
          <p:cNvSpPr>
            <a:spLocks noGrp="1"/>
          </p:cNvSpPr>
          <p:nvPr>
            <p:ph idx="1"/>
          </p:nvPr>
        </p:nvSpPr>
        <p:spPr/>
        <p:txBody>
          <a:bodyPr/>
          <a:lstStyle/>
          <a:p>
            <a:r>
              <a:rPr lang="en-US" dirty="0" err="1"/>
              <a:t>Các</a:t>
            </a:r>
            <a:r>
              <a:rPr lang="en-US" dirty="0"/>
              <a:t> TM </a:t>
            </a:r>
            <a:r>
              <a:rPr lang="en-US" dirty="0" err="1"/>
              <a:t>xuyên</a:t>
            </a:r>
            <a:r>
              <a:rPr lang="en-US" dirty="0"/>
              <a:t>: </a:t>
            </a:r>
            <a:r>
              <a:rPr lang="en-US" dirty="0" err="1"/>
              <a:t>nối</a:t>
            </a:r>
            <a:r>
              <a:rPr lang="en-US" dirty="0"/>
              <a:t> </a:t>
            </a:r>
            <a:r>
              <a:rPr lang="en-US" dirty="0" err="1"/>
              <a:t>hệ</a:t>
            </a:r>
            <a:r>
              <a:rPr lang="en-US" dirty="0"/>
              <a:t> </a:t>
            </a:r>
            <a:r>
              <a:rPr lang="en-US" dirty="0" err="1"/>
              <a:t>thống</a:t>
            </a:r>
            <a:r>
              <a:rPr lang="en-US" dirty="0"/>
              <a:t> TM </a:t>
            </a:r>
            <a:r>
              <a:rPr lang="en-US" dirty="0" err="1"/>
              <a:t>nông</a:t>
            </a:r>
            <a:r>
              <a:rPr lang="en-US" dirty="0"/>
              <a:t> </a:t>
            </a:r>
            <a:r>
              <a:rPr lang="en-US" dirty="0" err="1"/>
              <a:t>và</a:t>
            </a:r>
            <a:r>
              <a:rPr lang="en-US" dirty="0"/>
              <a:t> </a:t>
            </a:r>
            <a:r>
              <a:rPr lang="en-US" dirty="0" err="1"/>
              <a:t>sâu</a:t>
            </a:r>
            <a:endParaRPr lang="en-US" dirty="0"/>
          </a:p>
        </p:txBody>
      </p:sp>
      <p:pic>
        <p:nvPicPr>
          <p:cNvPr id="5" name="Picture 4">
            <a:extLst>
              <a:ext uri="{FF2B5EF4-FFF2-40B4-BE49-F238E27FC236}">
                <a16:creationId xmlns:a16="http://schemas.microsoft.com/office/drawing/2014/main" id="{A08BA81C-A218-4A17-83C7-7A5D406D9EC8}"/>
              </a:ext>
            </a:extLst>
          </p:cNvPr>
          <p:cNvPicPr>
            <a:picLocks noChangeAspect="1"/>
          </p:cNvPicPr>
          <p:nvPr/>
        </p:nvPicPr>
        <p:blipFill>
          <a:blip r:embed="rId2"/>
          <a:stretch>
            <a:fillRect/>
          </a:stretch>
        </p:blipFill>
        <p:spPr>
          <a:xfrm>
            <a:off x="7163972" y="136343"/>
            <a:ext cx="3587156" cy="6199802"/>
          </a:xfrm>
          <a:prstGeom prst="rect">
            <a:avLst/>
          </a:prstGeom>
        </p:spPr>
      </p:pic>
      <p:sp>
        <p:nvSpPr>
          <p:cNvPr id="7" name="Oval 6">
            <a:extLst>
              <a:ext uri="{FF2B5EF4-FFF2-40B4-BE49-F238E27FC236}">
                <a16:creationId xmlns:a16="http://schemas.microsoft.com/office/drawing/2014/main" id="{25B5EF5F-A934-4C7E-B762-A6AAF38ACE92}"/>
              </a:ext>
            </a:extLst>
          </p:cNvPr>
          <p:cNvSpPr/>
          <p:nvPr/>
        </p:nvSpPr>
        <p:spPr>
          <a:xfrm>
            <a:off x="9180945" y="2108201"/>
            <a:ext cx="471055" cy="5357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18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FC88-6C9D-4063-BEBE-DCCF6FD4B67D}"/>
              </a:ext>
            </a:extLst>
          </p:cNvPr>
          <p:cNvSpPr>
            <a:spLocks noGrp="1"/>
          </p:cNvSpPr>
          <p:nvPr>
            <p:ph type="title"/>
          </p:nvPr>
        </p:nvSpPr>
        <p:spPr/>
        <p:txBody>
          <a:bodyPr/>
          <a:lstStyle/>
          <a:p>
            <a:r>
              <a:rPr lang="en-US" dirty="0"/>
              <a:t>SINH LÝ</a:t>
            </a:r>
          </a:p>
        </p:txBody>
      </p:sp>
      <p:sp>
        <p:nvSpPr>
          <p:cNvPr id="3" name="Content Placeholder 2">
            <a:extLst>
              <a:ext uri="{FF2B5EF4-FFF2-40B4-BE49-F238E27FC236}">
                <a16:creationId xmlns:a16="http://schemas.microsoft.com/office/drawing/2014/main" id="{3DD76557-29B1-4F15-8A2D-F3CF3E645A0B}"/>
              </a:ext>
            </a:extLst>
          </p:cNvPr>
          <p:cNvSpPr>
            <a:spLocks noGrp="1"/>
          </p:cNvSpPr>
          <p:nvPr>
            <p:ph idx="1"/>
          </p:nvPr>
        </p:nvSpPr>
        <p:spPr/>
        <p:txBody>
          <a:bodyPr/>
          <a:lstStyle/>
          <a:p>
            <a:r>
              <a:rPr lang="en-US" dirty="0" err="1"/>
              <a:t>Máu</a:t>
            </a:r>
            <a:r>
              <a:rPr lang="en-US" dirty="0"/>
              <a:t> </a:t>
            </a:r>
            <a:r>
              <a:rPr lang="en-US" dirty="0" err="1"/>
              <a:t>từ</a:t>
            </a:r>
            <a:r>
              <a:rPr lang="en-US" dirty="0"/>
              <a:t> </a:t>
            </a:r>
            <a:r>
              <a:rPr lang="en-US" dirty="0" err="1"/>
              <a:t>tĩnh</a:t>
            </a:r>
            <a:r>
              <a:rPr lang="en-US" dirty="0"/>
              <a:t> </a:t>
            </a:r>
            <a:r>
              <a:rPr lang="en-US" dirty="0" err="1"/>
              <a:t>mạch</a:t>
            </a:r>
            <a:r>
              <a:rPr lang="en-US" dirty="0"/>
              <a:t> chi </a:t>
            </a:r>
            <a:r>
              <a:rPr lang="en-US" dirty="0" err="1"/>
              <a:t>dưới</a:t>
            </a:r>
            <a:r>
              <a:rPr lang="en-US" dirty="0"/>
              <a:t> </a:t>
            </a:r>
            <a:r>
              <a:rPr lang="en-US" dirty="0" err="1"/>
              <a:t>về</a:t>
            </a:r>
            <a:r>
              <a:rPr lang="en-US" dirty="0"/>
              <a:t> </a:t>
            </a:r>
            <a:r>
              <a:rPr lang="en-US" dirty="0" err="1"/>
              <a:t>tim</a:t>
            </a:r>
            <a:r>
              <a:rPr lang="en-US" dirty="0"/>
              <a:t> </a:t>
            </a:r>
            <a:r>
              <a:rPr lang="en-US" dirty="0" err="1"/>
              <a:t>nhờ</a:t>
            </a:r>
            <a:r>
              <a:rPr lang="en-US" dirty="0"/>
              <a:t> </a:t>
            </a:r>
            <a:r>
              <a:rPr lang="en-US" dirty="0" err="1"/>
              <a:t>vào</a:t>
            </a:r>
            <a:r>
              <a:rPr lang="en-US" dirty="0"/>
              <a:t> </a:t>
            </a:r>
            <a:r>
              <a:rPr lang="en-US" dirty="0" err="1"/>
              <a:t>các</a:t>
            </a:r>
            <a:r>
              <a:rPr lang="en-US" dirty="0"/>
              <a:t> </a:t>
            </a:r>
            <a:r>
              <a:rPr lang="en-US" dirty="0" err="1"/>
              <a:t>cơ</a:t>
            </a:r>
            <a:r>
              <a:rPr lang="en-US" dirty="0"/>
              <a:t> </a:t>
            </a:r>
            <a:r>
              <a:rPr lang="en-US" dirty="0" err="1"/>
              <a:t>chế</a:t>
            </a:r>
            <a:r>
              <a:rPr lang="en-US" dirty="0"/>
              <a:t>:</a:t>
            </a:r>
          </a:p>
          <a:p>
            <a:pPr marL="457200" indent="-457200">
              <a:buFont typeface="+mj-lt"/>
              <a:buAutoNum type="arabicPeriod"/>
            </a:pPr>
            <a:r>
              <a:rPr lang="en-US" dirty="0" err="1"/>
              <a:t>Lực</a:t>
            </a:r>
            <a:r>
              <a:rPr lang="en-US" dirty="0"/>
              <a:t> </a:t>
            </a:r>
            <a:r>
              <a:rPr lang="en-US" dirty="0" err="1"/>
              <a:t>đẩy</a:t>
            </a:r>
            <a:r>
              <a:rPr lang="en-US" dirty="0"/>
              <a:t> </a:t>
            </a:r>
            <a:r>
              <a:rPr lang="en-US" dirty="0" err="1"/>
              <a:t>của</a:t>
            </a:r>
            <a:r>
              <a:rPr lang="en-US" dirty="0"/>
              <a:t> </a:t>
            </a:r>
            <a:r>
              <a:rPr lang="en-US" dirty="0" err="1"/>
              <a:t>cơ,hệ</a:t>
            </a:r>
            <a:r>
              <a:rPr lang="en-US" dirty="0"/>
              <a:t> </a:t>
            </a:r>
            <a:r>
              <a:rPr lang="en-US" dirty="0" err="1"/>
              <a:t>tĩnh</a:t>
            </a:r>
            <a:r>
              <a:rPr lang="en-US" dirty="0"/>
              <a:t> </a:t>
            </a:r>
            <a:r>
              <a:rPr lang="en-US" dirty="0" err="1"/>
              <a:t>mạch</a:t>
            </a:r>
            <a:r>
              <a:rPr lang="en-US" dirty="0"/>
              <a:t> </a:t>
            </a:r>
            <a:r>
              <a:rPr lang="en-US" dirty="0" err="1"/>
              <a:t>Lejard</a:t>
            </a:r>
            <a:r>
              <a:rPr lang="en-US" dirty="0"/>
              <a:t> </a:t>
            </a:r>
            <a:r>
              <a:rPr lang="en-US" dirty="0" err="1"/>
              <a:t>và</a:t>
            </a:r>
            <a:r>
              <a:rPr lang="en-US" dirty="0"/>
              <a:t> </a:t>
            </a:r>
            <a:r>
              <a:rPr lang="en-US" dirty="0" err="1"/>
              <a:t>động</a:t>
            </a:r>
            <a:r>
              <a:rPr lang="en-US" dirty="0"/>
              <a:t> </a:t>
            </a:r>
            <a:r>
              <a:rPr lang="en-US" dirty="0" err="1"/>
              <a:t>mạch</a:t>
            </a:r>
            <a:r>
              <a:rPr lang="en-US" dirty="0"/>
              <a:t> </a:t>
            </a:r>
            <a:r>
              <a:rPr lang="en-US" dirty="0" err="1"/>
              <a:t>kế</a:t>
            </a:r>
            <a:r>
              <a:rPr lang="en-US" dirty="0"/>
              <a:t> </a:t>
            </a:r>
            <a:r>
              <a:rPr lang="en-US" dirty="0" err="1"/>
              <a:t>cận</a:t>
            </a:r>
            <a:r>
              <a:rPr lang="en-US" dirty="0"/>
              <a:t>.</a:t>
            </a:r>
          </a:p>
          <a:p>
            <a:pPr marL="457200" indent="-457200">
              <a:buFont typeface="+mj-lt"/>
              <a:buAutoNum type="arabicPeriod"/>
            </a:pPr>
            <a:r>
              <a:rPr lang="en-US" dirty="0" err="1"/>
              <a:t>Lực</a:t>
            </a:r>
            <a:r>
              <a:rPr lang="en-US" dirty="0"/>
              <a:t> </a:t>
            </a:r>
            <a:r>
              <a:rPr lang="en-US" dirty="0" err="1"/>
              <a:t>hút</a:t>
            </a:r>
            <a:r>
              <a:rPr lang="en-US" dirty="0"/>
              <a:t> </a:t>
            </a:r>
            <a:r>
              <a:rPr lang="en-US" dirty="0" err="1"/>
              <a:t>của</a:t>
            </a:r>
            <a:r>
              <a:rPr lang="en-US" dirty="0"/>
              <a:t> </a:t>
            </a:r>
            <a:r>
              <a:rPr lang="en-US" dirty="0" err="1"/>
              <a:t>tim</a:t>
            </a:r>
            <a:r>
              <a:rPr lang="en-US" dirty="0"/>
              <a:t> </a:t>
            </a:r>
            <a:r>
              <a:rPr lang="en-US" dirty="0" err="1"/>
              <a:t>và</a:t>
            </a:r>
            <a:r>
              <a:rPr lang="en-US" dirty="0"/>
              <a:t> </a:t>
            </a:r>
            <a:r>
              <a:rPr lang="en-US" dirty="0" err="1"/>
              <a:t>lồng</a:t>
            </a:r>
            <a:r>
              <a:rPr lang="en-US" dirty="0"/>
              <a:t> </a:t>
            </a:r>
            <a:r>
              <a:rPr lang="en-US" dirty="0" err="1"/>
              <a:t>ngực</a:t>
            </a:r>
            <a:endParaRPr lang="en-US" dirty="0"/>
          </a:p>
        </p:txBody>
      </p:sp>
    </p:spTree>
    <p:extLst>
      <p:ext uri="{BB962C8B-B14F-4D97-AF65-F5344CB8AC3E}">
        <p14:creationId xmlns:p14="http://schemas.microsoft.com/office/powerpoint/2010/main" val="3647570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CFD7-5A50-429F-A618-89EC58FD4E0E}"/>
              </a:ext>
            </a:extLst>
          </p:cNvPr>
          <p:cNvSpPr>
            <a:spLocks noGrp="1"/>
          </p:cNvSpPr>
          <p:nvPr>
            <p:ph type="title"/>
          </p:nvPr>
        </p:nvSpPr>
        <p:spPr/>
        <p:txBody>
          <a:bodyPr/>
          <a:lstStyle/>
          <a:p>
            <a:r>
              <a:rPr lang="en-US" dirty="0"/>
              <a:t>SINH LÝ</a:t>
            </a:r>
          </a:p>
        </p:txBody>
      </p:sp>
      <p:sp>
        <p:nvSpPr>
          <p:cNvPr id="3" name="Content Placeholder 2">
            <a:extLst>
              <a:ext uri="{FF2B5EF4-FFF2-40B4-BE49-F238E27FC236}">
                <a16:creationId xmlns:a16="http://schemas.microsoft.com/office/drawing/2014/main" id="{C4FFBE7D-D2CF-493F-90FF-A4CBE82B867C}"/>
              </a:ext>
            </a:extLst>
          </p:cNvPr>
          <p:cNvSpPr>
            <a:spLocks noGrp="1"/>
          </p:cNvSpPr>
          <p:nvPr>
            <p:ph idx="1"/>
          </p:nvPr>
        </p:nvSpPr>
        <p:spPr>
          <a:xfrm>
            <a:off x="1097280" y="2108201"/>
            <a:ext cx="4777047" cy="3760891"/>
          </a:xfrm>
        </p:spPr>
        <p:txBody>
          <a:bodyPr/>
          <a:lstStyle/>
          <a:p>
            <a:r>
              <a:rPr lang="en-US" dirty="0" err="1"/>
              <a:t>Lực</a:t>
            </a:r>
            <a:r>
              <a:rPr lang="en-US" dirty="0"/>
              <a:t> </a:t>
            </a:r>
            <a:r>
              <a:rPr lang="en-US" dirty="0" err="1"/>
              <a:t>đẩy</a:t>
            </a:r>
            <a:r>
              <a:rPr lang="en-US" dirty="0"/>
              <a:t> </a:t>
            </a:r>
            <a:r>
              <a:rPr lang="en-US" dirty="0" err="1"/>
              <a:t>của</a:t>
            </a:r>
            <a:r>
              <a:rPr lang="en-US" dirty="0"/>
              <a:t> </a:t>
            </a:r>
            <a:r>
              <a:rPr lang="en-US" dirty="0" err="1"/>
              <a:t>khối</a:t>
            </a:r>
            <a:r>
              <a:rPr lang="en-US" dirty="0"/>
              <a:t> </a:t>
            </a:r>
            <a:r>
              <a:rPr lang="en-US" dirty="0" err="1"/>
              <a:t>cơ</a:t>
            </a:r>
            <a:r>
              <a:rPr lang="en-US" dirty="0"/>
              <a:t> </a:t>
            </a:r>
            <a:r>
              <a:rPr lang="en-US" dirty="0" err="1"/>
              <a:t>bắp</a:t>
            </a:r>
            <a:r>
              <a:rPr lang="en-US" dirty="0"/>
              <a:t> </a:t>
            </a:r>
            <a:r>
              <a:rPr lang="en-US" dirty="0" err="1"/>
              <a:t>chân</a:t>
            </a:r>
            <a:r>
              <a:rPr lang="en-US" dirty="0"/>
              <a:t> </a:t>
            </a:r>
            <a:r>
              <a:rPr lang="en-US" dirty="0" err="1"/>
              <a:t>và</a:t>
            </a:r>
            <a:r>
              <a:rPr lang="en-US" dirty="0"/>
              <a:t> </a:t>
            </a:r>
            <a:r>
              <a:rPr lang="en-US" dirty="0" err="1"/>
              <a:t>cơ</a:t>
            </a:r>
            <a:r>
              <a:rPr lang="en-US" dirty="0"/>
              <a:t> </a:t>
            </a:r>
            <a:r>
              <a:rPr lang="en-US" dirty="0" err="1"/>
              <a:t>đùi</a:t>
            </a:r>
            <a:r>
              <a:rPr lang="en-US" dirty="0"/>
              <a:t>:</a:t>
            </a:r>
          </a:p>
          <a:p>
            <a:r>
              <a:rPr lang="en-US" dirty="0"/>
              <a:t>Khi </a:t>
            </a:r>
            <a:r>
              <a:rPr lang="en-US" dirty="0" err="1"/>
              <a:t>bước</a:t>
            </a:r>
            <a:r>
              <a:rPr lang="en-US" dirty="0"/>
              <a:t> </a:t>
            </a:r>
            <a:r>
              <a:rPr lang="en-US" dirty="0" err="1"/>
              <a:t>đi</a:t>
            </a:r>
            <a:r>
              <a:rPr lang="en-US" dirty="0"/>
              <a:t>, </a:t>
            </a:r>
            <a:r>
              <a:rPr lang="en-US" dirty="0" err="1"/>
              <a:t>các</a:t>
            </a:r>
            <a:r>
              <a:rPr lang="en-US" dirty="0"/>
              <a:t> </a:t>
            </a:r>
            <a:r>
              <a:rPr lang="en-US" dirty="0" err="1"/>
              <a:t>cơ</a:t>
            </a:r>
            <a:r>
              <a:rPr lang="en-US" dirty="0"/>
              <a:t> </a:t>
            </a:r>
            <a:r>
              <a:rPr lang="en-US" dirty="0" err="1"/>
              <a:t>ép</a:t>
            </a:r>
            <a:r>
              <a:rPr lang="en-US" dirty="0"/>
              <a:t> </a:t>
            </a:r>
            <a:r>
              <a:rPr lang="en-US" dirty="0" err="1"/>
              <a:t>máu</a:t>
            </a:r>
            <a:r>
              <a:rPr lang="en-US" dirty="0"/>
              <a:t> </a:t>
            </a:r>
            <a:r>
              <a:rPr lang="en-US" dirty="0" err="1"/>
              <a:t>từ</a:t>
            </a:r>
            <a:r>
              <a:rPr lang="en-US" dirty="0"/>
              <a:t> </a:t>
            </a:r>
            <a:r>
              <a:rPr lang="en-US" dirty="0" err="1"/>
              <a:t>tĩnh</a:t>
            </a:r>
            <a:r>
              <a:rPr lang="en-US" dirty="0"/>
              <a:t> </a:t>
            </a:r>
            <a:r>
              <a:rPr lang="en-US" dirty="0" err="1"/>
              <a:t>mạch</a:t>
            </a:r>
            <a:r>
              <a:rPr lang="en-US" dirty="0"/>
              <a:t> </a:t>
            </a:r>
            <a:r>
              <a:rPr lang="en-US" dirty="0" err="1"/>
              <a:t>sâu</a:t>
            </a:r>
            <a:r>
              <a:rPr lang="en-US" dirty="0"/>
              <a:t> </a:t>
            </a:r>
            <a:r>
              <a:rPr lang="en-US" dirty="0" err="1"/>
              <a:t>về</a:t>
            </a:r>
            <a:r>
              <a:rPr lang="en-US" dirty="0"/>
              <a:t> </a:t>
            </a:r>
            <a:r>
              <a:rPr lang="en-US" dirty="0" err="1"/>
              <a:t>tim.</a:t>
            </a:r>
            <a:r>
              <a:rPr lang="en-US" dirty="0"/>
              <a:t> </a:t>
            </a:r>
            <a:r>
              <a:rPr lang="en-US" dirty="0" err="1"/>
              <a:t>Hệ</a:t>
            </a:r>
            <a:r>
              <a:rPr lang="en-US" dirty="0"/>
              <a:t> </a:t>
            </a:r>
            <a:r>
              <a:rPr lang="en-US" dirty="0" err="1"/>
              <a:t>thống</a:t>
            </a:r>
            <a:r>
              <a:rPr lang="en-US" dirty="0"/>
              <a:t> </a:t>
            </a:r>
            <a:r>
              <a:rPr lang="en-US" dirty="0" err="1"/>
              <a:t>này</a:t>
            </a:r>
            <a:r>
              <a:rPr lang="en-US" dirty="0"/>
              <a:t> </a:t>
            </a:r>
            <a:r>
              <a:rPr lang="en-US" dirty="0" err="1"/>
              <a:t>không</a:t>
            </a:r>
            <a:r>
              <a:rPr lang="en-US" dirty="0"/>
              <a:t> </a:t>
            </a:r>
            <a:r>
              <a:rPr lang="en-US" dirty="0" err="1"/>
              <a:t>hoạt</a:t>
            </a:r>
            <a:r>
              <a:rPr lang="en-US" dirty="0"/>
              <a:t> </a:t>
            </a:r>
            <a:r>
              <a:rPr lang="en-US" dirty="0" err="1"/>
              <a:t>động</a:t>
            </a:r>
            <a:r>
              <a:rPr lang="en-US" dirty="0"/>
              <a:t> </a:t>
            </a:r>
            <a:r>
              <a:rPr lang="en-US" dirty="0" err="1"/>
              <a:t>nếu</a:t>
            </a:r>
            <a:r>
              <a:rPr lang="en-US" dirty="0"/>
              <a:t> ta </a:t>
            </a:r>
            <a:r>
              <a:rPr lang="en-US" dirty="0" err="1"/>
              <a:t>đứng</a:t>
            </a:r>
            <a:r>
              <a:rPr lang="en-US" dirty="0"/>
              <a:t>, </a:t>
            </a:r>
            <a:r>
              <a:rPr lang="en-US" dirty="0" err="1"/>
              <a:t>ngồi</a:t>
            </a:r>
            <a:r>
              <a:rPr lang="en-US" dirty="0"/>
              <a:t>, </a:t>
            </a:r>
            <a:r>
              <a:rPr lang="en-US" dirty="0" err="1"/>
              <a:t>nằm</a:t>
            </a:r>
            <a:r>
              <a:rPr lang="en-US" dirty="0"/>
              <a:t> </a:t>
            </a:r>
            <a:r>
              <a:rPr lang="en-US" dirty="0" err="1"/>
              <a:t>bất</a:t>
            </a:r>
            <a:r>
              <a:rPr lang="en-US" dirty="0"/>
              <a:t> </a:t>
            </a:r>
            <a:r>
              <a:rPr lang="en-US" dirty="0" err="1"/>
              <a:t>động</a:t>
            </a:r>
            <a:r>
              <a:rPr lang="en-US" dirty="0"/>
              <a:t>.</a:t>
            </a:r>
          </a:p>
          <a:p>
            <a:pPr marL="0" indent="0">
              <a:buNone/>
            </a:pPr>
            <a:endParaRPr lang="en-US" dirty="0"/>
          </a:p>
        </p:txBody>
      </p:sp>
      <p:pic>
        <p:nvPicPr>
          <p:cNvPr id="7" name="Picture 6">
            <a:extLst>
              <a:ext uri="{FF2B5EF4-FFF2-40B4-BE49-F238E27FC236}">
                <a16:creationId xmlns:a16="http://schemas.microsoft.com/office/drawing/2014/main" id="{A62C8D73-B1D2-451A-AACD-3DD852D042C4}"/>
              </a:ext>
            </a:extLst>
          </p:cNvPr>
          <p:cNvPicPr>
            <a:picLocks noChangeAspect="1"/>
          </p:cNvPicPr>
          <p:nvPr/>
        </p:nvPicPr>
        <p:blipFill>
          <a:blip r:embed="rId2"/>
          <a:stretch>
            <a:fillRect/>
          </a:stretch>
        </p:blipFill>
        <p:spPr>
          <a:xfrm>
            <a:off x="6218945" y="2108201"/>
            <a:ext cx="5646909" cy="3909399"/>
          </a:xfrm>
          <a:prstGeom prst="rect">
            <a:avLst/>
          </a:prstGeom>
        </p:spPr>
      </p:pic>
    </p:spTree>
    <p:extLst>
      <p:ext uri="{BB962C8B-B14F-4D97-AF65-F5344CB8AC3E}">
        <p14:creationId xmlns:p14="http://schemas.microsoft.com/office/powerpoint/2010/main" val="4089427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4347-D251-4DA8-B558-3DA8D70A9080}"/>
              </a:ext>
            </a:extLst>
          </p:cNvPr>
          <p:cNvSpPr>
            <a:spLocks noGrp="1"/>
          </p:cNvSpPr>
          <p:nvPr>
            <p:ph type="title"/>
          </p:nvPr>
        </p:nvSpPr>
        <p:spPr/>
        <p:txBody>
          <a:bodyPr/>
          <a:lstStyle/>
          <a:p>
            <a:r>
              <a:rPr lang="en-US" dirty="0"/>
              <a:t>SINH LÝ</a:t>
            </a:r>
          </a:p>
        </p:txBody>
      </p:sp>
      <p:sp>
        <p:nvSpPr>
          <p:cNvPr id="3" name="Content Placeholder 2">
            <a:extLst>
              <a:ext uri="{FF2B5EF4-FFF2-40B4-BE49-F238E27FC236}">
                <a16:creationId xmlns:a16="http://schemas.microsoft.com/office/drawing/2014/main" id="{5EBC4AAA-4E8D-41EF-AF4B-05DDC54E87C4}"/>
              </a:ext>
            </a:extLst>
          </p:cNvPr>
          <p:cNvSpPr>
            <a:spLocks noGrp="1"/>
          </p:cNvSpPr>
          <p:nvPr>
            <p:ph idx="1"/>
          </p:nvPr>
        </p:nvSpPr>
        <p:spPr>
          <a:xfrm>
            <a:off x="1097280" y="2108201"/>
            <a:ext cx="4767811" cy="3760891"/>
          </a:xfrm>
        </p:spPr>
        <p:txBody>
          <a:bodyPr/>
          <a:lstStyle/>
          <a:p>
            <a:r>
              <a:rPr lang="en-US" dirty="0" err="1"/>
              <a:t>Lực</a:t>
            </a:r>
            <a:r>
              <a:rPr lang="en-US" dirty="0"/>
              <a:t> </a:t>
            </a:r>
            <a:r>
              <a:rPr lang="en-US" dirty="0" err="1"/>
              <a:t>đẩy</a:t>
            </a:r>
            <a:r>
              <a:rPr lang="en-US" dirty="0"/>
              <a:t> </a:t>
            </a:r>
            <a:r>
              <a:rPr lang="en-US" dirty="0" err="1"/>
              <a:t>của</a:t>
            </a:r>
            <a:r>
              <a:rPr lang="en-US" dirty="0"/>
              <a:t> </a:t>
            </a:r>
            <a:r>
              <a:rPr lang="en-US" dirty="0" err="1"/>
              <a:t>hệ</a:t>
            </a:r>
            <a:r>
              <a:rPr lang="en-US" dirty="0"/>
              <a:t> </a:t>
            </a:r>
            <a:r>
              <a:rPr lang="en-US" dirty="0" err="1"/>
              <a:t>tĩnh</a:t>
            </a:r>
            <a:r>
              <a:rPr lang="en-US" dirty="0"/>
              <a:t> </a:t>
            </a:r>
            <a:r>
              <a:rPr lang="en-US" dirty="0" err="1"/>
              <a:t>mạch</a:t>
            </a:r>
            <a:r>
              <a:rPr lang="en-US" dirty="0"/>
              <a:t> </a:t>
            </a:r>
            <a:r>
              <a:rPr lang="en-US" dirty="0" err="1"/>
              <a:t>Lejard</a:t>
            </a:r>
            <a:r>
              <a:rPr lang="en-US" dirty="0"/>
              <a:t> (</a:t>
            </a:r>
            <a:r>
              <a:rPr lang="en-US" dirty="0" err="1"/>
              <a:t>hệ</a:t>
            </a:r>
            <a:r>
              <a:rPr lang="en-US" dirty="0"/>
              <a:t> </a:t>
            </a:r>
            <a:r>
              <a:rPr lang="en-US" dirty="0" err="1"/>
              <a:t>tĩnh</a:t>
            </a:r>
            <a:r>
              <a:rPr lang="en-US" dirty="0"/>
              <a:t> </a:t>
            </a:r>
            <a:r>
              <a:rPr lang="en-US" dirty="0" err="1"/>
              <a:t>mạch</a:t>
            </a:r>
            <a:r>
              <a:rPr lang="en-US" dirty="0"/>
              <a:t> </a:t>
            </a:r>
            <a:r>
              <a:rPr lang="en-US" dirty="0" err="1"/>
              <a:t>gan</a:t>
            </a:r>
            <a:r>
              <a:rPr lang="en-US" dirty="0"/>
              <a:t> </a:t>
            </a:r>
            <a:r>
              <a:rPr lang="en-US" dirty="0" err="1"/>
              <a:t>bàn</a:t>
            </a:r>
            <a:r>
              <a:rPr lang="en-US" dirty="0"/>
              <a:t> </a:t>
            </a:r>
            <a:r>
              <a:rPr lang="en-US" dirty="0" err="1"/>
              <a:t>chân</a:t>
            </a:r>
            <a:r>
              <a:rPr lang="en-US" dirty="0"/>
              <a:t>):</a:t>
            </a:r>
          </a:p>
          <a:p>
            <a:r>
              <a:rPr lang="en-US" dirty="0"/>
              <a:t>Khi </a:t>
            </a:r>
            <a:r>
              <a:rPr lang="en-US" dirty="0" err="1"/>
              <a:t>đứng</a:t>
            </a:r>
            <a:r>
              <a:rPr lang="en-US" dirty="0"/>
              <a:t> </a:t>
            </a:r>
            <a:r>
              <a:rPr lang="en-US" dirty="0" err="1"/>
              <a:t>hoặc</a:t>
            </a:r>
            <a:r>
              <a:rPr lang="en-US" dirty="0"/>
              <a:t> </a:t>
            </a:r>
            <a:r>
              <a:rPr lang="en-US" dirty="0" err="1"/>
              <a:t>bước</a:t>
            </a:r>
            <a:r>
              <a:rPr lang="en-US" dirty="0"/>
              <a:t> </a:t>
            </a:r>
            <a:r>
              <a:rPr lang="en-US" dirty="0" err="1"/>
              <a:t>đi</a:t>
            </a:r>
            <a:r>
              <a:rPr lang="en-US" dirty="0"/>
              <a:t>, </a:t>
            </a:r>
            <a:r>
              <a:rPr lang="en-US" dirty="0" err="1"/>
              <a:t>chân</a:t>
            </a:r>
            <a:r>
              <a:rPr lang="en-US" dirty="0"/>
              <a:t> ở </a:t>
            </a:r>
            <a:r>
              <a:rPr lang="en-US" dirty="0" err="1"/>
              <a:t>tư</a:t>
            </a:r>
            <a:r>
              <a:rPr lang="en-US" dirty="0"/>
              <a:t> </a:t>
            </a:r>
            <a:r>
              <a:rPr lang="en-US" dirty="0" err="1"/>
              <a:t>thế</a:t>
            </a:r>
            <a:r>
              <a:rPr lang="en-US" dirty="0"/>
              <a:t> </a:t>
            </a:r>
            <a:r>
              <a:rPr lang="en-US" dirty="0" err="1"/>
              <a:t>phẳng</a:t>
            </a:r>
            <a:r>
              <a:rPr lang="en-US" dirty="0"/>
              <a:t> </a:t>
            </a:r>
            <a:r>
              <a:rPr lang="en-US" dirty="0" err="1"/>
              <a:t>khiến</a:t>
            </a:r>
            <a:r>
              <a:rPr lang="en-US" dirty="0"/>
              <a:t> </a:t>
            </a:r>
            <a:r>
              <a:rPr lang="en-US" dirty="0" err="1"/>
              <a:t>hệ</a:t>
            </a:r>
            <a:r>
              <a:rPr lang="en-US" dirty="0"/>
              <a:t> </a:t>
            </a:r>
            <a:r>
              <a:rPr lang="en-US" dirty="0" err="1"/>
              <a:t>thống</a:t>
            </a:r>
            <a:r>
              <a:rPr lang="en-US" dirty="0"/>
              <a:t> </a:t>
            </a:r>
            <a:r>
              <a:rPr lang="en-US" dirty="0" err="1"/>
              <a:t>này</a:t>
            </a:r>
            <a:r>
              <a:rPr lang="en-US" dirty="0"/>
              <a:t> </a:t>
            </a:r>
            <a:r>
              <a:rPr lang="en-US" dirty="0" err="1"/>
              <a:t>trở</a:t>
            </a:r>
            <a:r>
              <a:rPr lang="en-US" dirty="0"/>
              <a:t> </a:t>
            </a:r>
            <a:r>
              <a:rPr lang="en-US" dirty="0" err="1"/>
              <a:t>thành</a:t>
            </a:r>
            <a:r>
              <a:rPr lang="en-US" dirty="0"/>
              <a:t> </a:t>
            </a:r>
            <a:r>
              <a:rPr lang="en-US" dirty="0" err="1"/>
              <a:t>một</a:t>
            </a:r>
            <a:r>
              <a:rPr lang="en-US" dirty="0"/>
              <a:t> </a:t>
            </a:r>
            <a:r>
              <a:rPr lang="en-US" dirty="0" err="1"/>
              <a:t>đệm</a:t>
            </a:r>
            <a:r>
              <a:rPr lang="en-US" dirty="0"/>
              <a:t> </a:t>
            </a:r>
            <a:r>
              <a:rPr lang="en-US" dirty="0" err="1"/>
              <a:t>nhún</a:t>
            </a:r>
            <a:r>
              <a:rPr lang="en-US" dirty="0"/>
              <a:t> </a:t>
            </a:r>
            <a:r>
              <a:rPr lang="en-US" dirty="0" err="1"/>
              <a:t>đẩy</a:t>
            </a:r>
            <a:r>
              <a:rPr lang="en-US" dirty="0"/>
              <a:t> </a:t>
            </a:r>
            <a:r>
              <a:rPr lang="en-US" dirty="0" err="1"/>
              <a:t>máu</a:t>
            </a:r>
            <a:r>
              <a:rPr lang="en-US" dirty="0"/>
              <a:t> </a:t>
            </a:r>
            <a:r>
              <a:rPr lang="en-US" dirty="0" err="1"/>
              <a:t>từ</a:t>
            </a:r>
            <a:r>
              <a:rPr lang="en-US" dirty="0"/>
              <a:t> </a:t>
            </a:r>
            <a:r>
              <a:rPr lang="en-US" dirty="0" err="1"/>
              <a:t>dưới</a:t>
            </a:r>
            <a:r>
              <a:rPr lang="en-US" dirty="0"/>
              <a:t> </a:t>
            </a:r>
            <a:r>
              <a:rPr lang="en-US" dirty="0" err="1"/>
              <a:t>lên</a:t>
            </a:r>
            <a:r>
              <a:rPr lang="en-US" dirty="0"/>
              <a:t> </a:t>
            </a:r>
            <a:r>
              <a:rPr lang="en-US" dirty="0" err="1"/>
              <a:t>trên</a:t>
            </a:r>
            <a:r>
              <a:rPr lang="en-US" dirty="0"/>
              <a:t>.</a:t>
            </a:r>
          </a:p>
          <a:p>
            <a:endParaRPr lang="en-US" dirty="0"/>
          </a:p>
        </p:txBody>
      </p:sp>
      <p:pic>
        <p:nvPicPr>
          <p:cNvPr id="5" name="Picture 4">
            <a:extLst>
              <a:ext uri="{FF2B5EF4-FFF2-40B4-BE49-F238E27FC236}">
                <a16:creationId xmlns:a16="http://schemas.microsoft.com/office/drawing/2014/main" id="{3916DB62-41D7-46F6-BDA7-1DB0C322BD1F}"/>
              </a:ext>
            </a:extLst>
          </p:cNvPr>
          <p:cNvPicPr>
            <a:picLocks noChangeAspect="1"/>
          </p:cNvPicPr>
          <p:nvPr/>
        </p:nvPicPr>
        <p:blipFill>
          <a:blip r:embed="rId2"/>
          <a:stretch>
            <a:fillRect/>
          </a:stretch>
        </p:blipFill>
        <p:spPr>
          <a:xfrm>
            <a:off x="6042540" y="2390543"/>
            <a:ext cx="5052180" cy="3478549"/>
          </a:xfrm>
          <a:prstGeom prst="rect">
            <a:avLst/>
          </a:prstGeom>
        </p:spPr>
      </p:pic>
    </p:spTree>
    <p:extLst>
      <p:ext uri="{BB962C8B-B14F-4D97-AF65-F5344CB8AC3E}">
        <p14:creationId xmlns:p14="http://schemas.microsoft.com/office/powerpoint/2010/main" val="274397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DBD94-3034-4F91-9935-11DA8D17C74F}"/>
              </a:ext>
            </a:extLst>
          </p:cNvPr>
          <p:cNvSpPr>
            <a:spLocks noGrp="1"/>
          </p:cNvSpPr>
          <p:nvPr>
            <p:ph type="title"/>
          </p:nvPr>
        </p:nvSpPr>
        <p:spPr/>
        <p:txBody>
          <a:bodyPr/>
          <a:lstStyle/>
          <a:p>
            <a:r>
              <a:rPr lang="en-US" dirty="0"/>
              <a:t>SINH LÝ</a:t>
            </a:r>
          </a:p>
        </p:txBody>
      </p:sp>
      <p:sp>
        <p:nvSpPr>
          <p:cNvPr id="3" name="Content Placeholder 2">
            <a:extLst>
              <a:ext uri="{FF2B5EF4-FFF2-40B4-BE49-F238E27FC236}">
                <a16:creationId xmlns:a16="http://schemas.microsoft.com/office/drawing/2014/main" id="{52D0F563-546E-4A4D-B9DA-863B26F59D98}"/>
              </a:ext>
            </a:extLst>
          </p:cNvPr>
          <p:cNvSpPr>
            <a:spLocks noGrp="1"/>
          </p:cNvSpPr>
          <p:nvPr>
            <p:ph idx="1"/>
          </p:nvPr>
        </p:nvSpPr>
        <p:spPr>
          <a:xfrm>
            <a:off x="1097280" y="2108201"/>
            <a:ext cx="4398356" cy="3760891"/>
          </a:xfrm>
        </p:spPr>
        <p:txBody>
          <a:bodyPr/>
          <a:lstStyle/>
          <a:p>
            <a:r>
              <a:rPr lang="en-US" dirty="0" err="1"/>
              <a:t>Lực</a:t>
            </a:r>
            <a:r>
              <a:rPr lang="en-US" dirty="0"/>
              <a:t> </a:t>
            </a:r>
            <a:r>
              <a:rPr lang="en-US" dirty="0" err="1"/>
              <a:t>hút</a:t>
            </a:r>
            <a:r>
              <a:rPr lang="en-US" dirty="0"/>
              <a:t>:</a:t>
            </a:r>
          </a:p>
          <a:p>
            <a:pPr>
              <a:buFont typeface="Arial" panose="020B0604020202020204" pitchFamily="34" charset="0"/>
              <a:buChar char="•"/>
            </a:pPr>
            <a:r>
              <a:rPr lang="en-US" dirty="0" err="1"/>
              <a:t>Cơ</a:t>
            </a:r>
            <a:r>
              <a:rPr lang="en-US" dirty="0"/>
              <a:t> </a:t>
            </a:r>
            <a:r>
              <a:rPr lang="en-US" dirty="0" err="1"/>
              <a:t>hoành</a:t>
            </a:r>
            <a:r>
              <a:rPr lang="en-US" dirty="0"/>
              <a:t> </a:t>
            </a:r>
            <a:r>
              <a:rPr lang="en-US" dirty="0" err="1"/>
              <a:t>và</a:t>
            </a:r>
            <a:r>
              <a:rPr lang="en-US" dirty="0"/>
              <a:t> </a:t>
            </a:r>
            <a:r>
              <a:rPr lang="en-US" dirty="0" err="1"/>
              <a:t>áp</a:t>
            </a:r>
            <a:r>
              <a:rPr lang="en-US" dirty="0"/>
              <a:t> </a:t>
            </a:r>
            <a:r>
              <a:rPr lang="en-US" dirty="0" err="1"/>
              <a:t>suất</a:t>
            </a:r>
            <a:r>
              <a:rPr lang="en-US" dirty="0"/>
              <a:t> </a:t>
            </a:r>
            <a:r>
              <a:rPr lang="en-US" dirty="0" err="1"/>
              <a:t>âm</a:t>
            </a:r>
            <a:r>
              <a:rPr lang="en-US" dirty="0"/>
              <a:t> </a:t>
            </a:r>
            <a:r>
              <a:rPr lang="en-US" dirty="0" err="1"/>
              <a:t>của</a:t>
            </a:r>
            <a:r>
              <a:rPr lang="en-US" dirty="0"/>
              <a:t> </a:t>
            </a:r>
            <a:r>
              <a:rPr lang="en-US" dirty="0" err="1"/>
              <a:t>trung</a:t>
            </a:r>
            <a:r>
              <a:rPr lang="en-US" dirty="0"/>
              <a:t> </a:t>
            </a:r>
            <a:r>
              <a:rPr lang="en-US" dirty="0" err="1"/>
              <a:t>thất</a:t>
            </a:r>
            <a:r>
              <a:rPr lang="en-US" dirty="0"/>
              <a:t> </a:t>
            </a:r>
            <a:r>
              <a:rPr lang="en-US" dirty="0" err="1"/>
              <a:t>khi</a:t>
            </a:r>
            <a:r>
              <a:rPr lang="en-US" dirty="0"/>
              <a:t> </a:t>
            </a:r>
            <a:r>
              <a:rPr lang="en-US" dirty="0" err="1"/>
              <a:t>thở</a:t>
            </a:r>
            <a:r>
              <a:rPr lang="en-US" dirty="0"/>
              <a:t> ra</a:t>
            </a:r>
          </a:p>
          <a:p>
            <a:pPr>
              <a:buFont typeface="Arial" panose="020B0604020202020204" pitchFamily="34" charset="0"/>
              <a:buChar char="•"/>
            </a:pPr>
            <a:r>
              <a:rPr lang="en-US" dirty="0" err="1"/>
              <a:t>Lực</a:t>
            </a:r>
            <a:r>
              <a:rPr lang="en-US" dirty="0"/>
              <a:t> </a:t>
            </a:r>
            <a:r>
              <a:rPr lang="en-US" dirty="0" err="1"/>
              <a:t>hút</a:t>
            </a:r>
            <a:r>
              <a:rPr lang="en-US" dirty="0"/>
              <a:t> </a:t>
            </a:r>
            <a:r>
              <a:rPr lang="en-US" dirty="0" err="1"/>
              <a:t>của</a:t>
            </a:r>
            <a:r>
              <a:rPr lang="en-US" dirty="0"/>
              <a:t> </a:t>
            </a:r>
            <a:r>
              <a:rPr lang="en-US" dirty="0" err="1"/>
              <a:t>tim</a:t>
            </a:r>
            <a:r>
              <a:rPr lang="en-US" dirty="0"/>
              <a:t> </a:t>
            </a:r>
            <a:r>
              <a:rPr lang="en-US" dirty="0" err="1"/>
              <a:t>thì</a:t>
            </a:r>
            <a:r>
              <a:rPr lang="en-US" dirty="0"/>
              <a:t> </a:t>
            </a:r>
            <a:r>
              <a:rPr lang="en-US" dirty="0" err="1"/>
              <a:t>tâm</a:t>
            </a:r>
            <a:r>
              <a:rPr lang="en-US" dirty="0"/>
              <a:t> </a:t>
            </a:r>
            <a:r>
              <a:rPr lang="en-US" dirty="0" err="1"/>
              <a:t>trương</a:t>
            </a:r>
            <a:endParaRPr lang="en-US" dirty="0"/>
          </a:p>
        </p:txBody>
      </p:sp>
      <p:pic>
        <p:nvPicPr>
          <p:cNvPr id="5" name="Picture 4" descr="TM4A">
            <a:extLst>
              <a:ext uri="{FF2B5EF4-FFF2-40B4-BE49-F238E27FC236}">
                <a16:creationId xmlns:a16="http://schemas.microsoft.com/office/drawing/2014/main" id="{A0BF8553-7B26-4D96-A326-4C0053C30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829" y="1449492"/>
            <a:ext cx="4206875" cy="44196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890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C25D-A9B6-4273-ABDF-8EF8EABCAD1F}"/>
              </a:ext>
            </a:extLst>
          </p:cNvPr>
          <p:cNvSpPr>
            <a:spLocks noGrp="1"/>
          </p:cNvSpPr>
          <p:nvPr>
            <p:ph type="title"/>
          </p:nvPr>
        </p:nvSpPr>
        <p:spPr/>
        <p:txBody>
          <a:bodyPr/>
          <a:lstStyle/>
          <a:p>
            <a:r>
              <a:rPr lang="en-US" dirty="0"/>
              <a:t>SINH LÝ</a:t>
            </a:r>
          </a:p>
        </p:txBody>
      </p:sp>
      <p:sp>
        <p:nvSpPr>
          <p:cNvPr id="3" name="Content Placeholder 2">
            <a:extLst>
              <a:ext uri="{FF2B5EF4-FFF2-40B4-BE49-F238E27FC236}">
                <a16:creationId xmlns:a16="http://schemas.microsoft.com/office/drawing/2014/main" id="{585B1170-106C-46C5-8973-468F29EC4EC9}"/>
              </a:ext>
            </a:extLst>
          </p:cNvPr>
          <p:cNvSpPr>
            <a:spLocks noGrp="1"/>
          </p:cNvSpPr>
          <p:nvPr>
            <p:ph idx="1"/>
          </p:nvPr>
        </p:nvSpPr>
        <p:spPr/>
        <p:txBody>
          <a:bodyPr/>
          <a:lstStyle/>
          <a:p>
            <a:r>
              <a:rPr lang="en-US" dirty="0" err="1"/>
              <a:t>Ngoài</a:t>
            </a:r>
            <a:r>
              <a:rPr lang="en-US" dirty="0"/>
              <a:t> ra, </a:t>
            </a:r>
            <a:r>
              <a:rPr lang="en-US" dirty="0" err="1"/>
              <a:t>tĩnh</a:t>
            </a:r>
            <a:r>
              <a:rPr lang="en-US" dirty="0"/>
              <a:t> </a:t>
            </a:r>
            <a:r>
              <a:rPr lang="en-US" dirty="0" err="1"/>
              <a:t>mạch</a:t>
            </a:r>
            <a:r>
              <a:rPr lang="en-US" dirty="0"/>
              <a:t> chi </a:t>
            </a:r>
            <a:r>
              <a:rPr lang="en-US" dirty="0" err="1"/>
              <a:t>dưới</a:t>
            </a:r>
            <a:r>
              <a:rPr lang="en-US" dirty="0"/>
              <a:t> </a:t>
            </a:r>
            <a:r>
              <a:rPr lang="en-US" dirty="0" err="1"/>
              <a:t>còn</a:t>
            </a:r>
            <a:r>
              <a:rPr lang="en-US" dirty="0"/>
              <a:t> </a:t>
            </a:r>
            <a:r>
              <a:rPr lang="en-US" dirty="0" err="1"/>
              <a:t>có</a:t>
            </a:r>
            <a:r>
              <a:rPr lang="en-US" dirty="0"/>
              <a:t> </a:t>
            </a:r>
            <a:r>
              <a:rPr lang="en-US" dirty="0" err="1"/>
              <a:t>hệ</a:t>
            </a:r>
            <a:r>
              <a:rPr lang="en-US" dirty="0"/>
              <a:t> </a:t>
            </a:r>
            <a:r>
              <a:rPr lang="en-US" dirty="0" err="1"/>
              <a:t>thống</a:t>
            </a:r>
            <a:r>
              <a:rPr lang="en-US" dirty="0"/>
              <a:t> van </a:t>
            </a:r>
            <a:r>
              <a:rPr lang="en-US" dirty="0" err="1"/>
              <a:t>tĩnh</a:t>
            </a:r>
            <a:r>
              <a:rPr lang="en-US" dirty="0"/>
              <a:t> </a:t>
            </a:r>
            <a:r>
              <a:rPr lang="en-US" dirty="0" err="1"/>
              <a:t>mạch</a:t>
            </a:r>
            <a:r>
              <a:rPr lang="en-US" dirty="0"/>
              <a:t> </a:t>
            </a:r>
            <a:r>
              <a:rPr lang="en-US" dirty="0" err="1"/>
              <a:t>để</a:t>
            </a:r>
            <a:r>
              <a:rPr lang="en-US" dirty="0"/>
              <a:t> </a:t>
            </a:r>
            <a:r>
              <a:rPr lang="en-US" dirty="0" err="1"/>
              <a:t>ngăn</a:t>
            </a:r>
            <a:r>
              <a:rPr lang="en-US" dirty="0"/>
              <a:t> </a:t>
            </a:r>
            <a:r>
              <a:rPr lang="en-US" dirty="0" err="1"/>
              <a:t>máu</a:t>
            </a:r>
            <a:r>
              <a:rPr lang="en-US" dirty="0"/>
              <a:t> </a:t>
            </a:r>
            <a:r>
              <a:rPr lang="en-US" dirty="0" err="1"/>
              <a:t>chảy</a:t>
            </a:r>
            <a:r>
              <a:rPr lang="en-US" dirty="0"/>
              <a:t> </a:t>
            </a:r>
            <a:r>
              <a:rPr lang="en-US" dirty="0" err="1"/>
              <a:t>ngược</a:t>
            </a:r>
            <a:r>
              <a:rPr lang="en-US" dirty="0"/>
              <a:t> </a:t>
            </a:r>
            <a:r>
              <a:rPr lang="en-US" dirty="0" err="1"/>
              <a:t>xuống</a:t>
            </a:r>
            <a:r>
              <a:rPr lang="en-US" dirty="0"/>
              <a:t> </a:t>
            </a:r>
            <a:r>
              <a:rPr lang="en-US" dirty="0" err="1"/>
              <a:t>dưới</a:t>
            </a:r>
            <a:r>
              <a:rPr lang="en-US" dirty="0"/>
              <a:t>. TM </a:t>
            </a:r>
            <a:r>
              <a:rPr lang="en-US" dirty="0" err="1"/>
              <a:t>càng</a:t>
            </a:r>
            <a:r>
              <a:rPr lang="en-US" dirty="0"/>
              <a:t> </a:t>
            </a:r>
            <a:r>
              <a:rPr lang="en-US" dirty="0" err="1"/>
              <a:t>nhỏ</a:t>
            </a:r>
            <a:r>
              <a:rPr lang="en-US" dirty="0"/>
              <a:t> </a:t>
            </a:r>
            <a:r>
              <a:rPr lang="en-US" dirty="0" err="1"/>
              <a:t>thì</a:t>
            </a:r>
            <a:r>
              <a:rPr lang="en-US" dirty="0"/>
              <a:t> </a:t>
            </a:r>
            <a:r>
              <a:rPr lang="en-US" dirty="0" err="1"/>
              <a:t>càng</a:t>
            </a:r>
            <a:r>
              <a:rPr lang="en-US" dirty="0"/>
              <a:t> </a:t>
            </a:r>
            <a:r>
              <a:rPr lang="en-US" dirty="0" err="1"/>
              <a:t>nhiều</a:t>
            </a:r>
            <a:r>
              <a:rPr lang="en-US" dirty="0"/>
              <a:t> van.</a:t>
            </a:r>
          </a:p>
        </p:txBody>
      </p:sp>
      <p:pic>
        <p:nvPicPr>
          <p:cNvPr id="5" name="Picture 4">
            <a:extLst>
              <a:ext uri="{FF2B5EF4-FFF2-40B4-BE49-F238E27FC236}">
                <a16:creationId xmlns:a16="http://schemas.microsoft.com/office/drawing/2014/main" id="{1FCFE16B-592A-4296-B213-8221BF42EA51}"/>
              </a:ext>
            </a:extLst>
          </p:cNvPr>
          <p:cNvPicPr>
            <a:picLocks noChangeAspect="1"/>
          </p:cNvPicPr>
          <p:nvPr/>
        </p:nvPicPr>
        <p:blipFill>
          <a:blip r:embed="rId2"/>
          <a:stretch>
            <a:fillRect/>
          </a:stretch>
        </p:blipFill>
        <p:spPr>
          <a:xfrm>
            <a:off x="5633376" y="2616241"/>
            <a:ext cx="5690406" cy="3710410"/>
          </a:xfrm>
          <a:prstGeom prst="rect">
            <a:avLst/>
          </a:prstGeom>
        </p:spPr>
      </p:pic>
    </p:spTree>
    <p:extLst>
      <p:ext uri="{BB962C8B-B14F-4D97-AF65-F5344CB8AC3E}">
        <p14:creationId xmlns:p14="http://schemas.microsoft.com/office/powerpoint/2010/main" val="4254792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BAB1-5439-4631-93BD-9B57F0ECA5C0}"/>
              </a:ext>
            </a:extLst>
          </p:cNvPr>
          <p:cNvSpPr>
            <a:spLocks noGrp="1"/>
          </p:cNvSpPr>
          <p:nvPr>
            <p:ph type="title"/>
          </p:nvPr>
        </p:nvSpPr>
        <p:spPr/>
        <p:txBody>
          <a:bodyPr/>
          <a:lstStyle/>
          <a:p>
            <a:r>
              <a:rPr lang="en-US" dirty="0"/>
              <a:t>SINH LÝ BỆNH</a:t>
            </a:r>
          </a:p>
        </p:txBody>
      </p:sp>
      <p:sp>
        <p:nvSpPr>
          <p:cNvPr id="3" name="Content Placeholder 2">
            <a:extLst>
              <a:ext uri="{FF2B5EF4-FFF2-40B4-BE49-F238E27FC236}">
                <a16:creationId xmlns:a16="http://schemas.microsoft.com/office/drawing/2014/main" id="{FEA1B31A-8440-42E2-B1EE-0363505289E7}"/>
              </a:ext>
            </a:extLst>
          </p:cNvPr>
          <p:cNvSpPr>
            <a:spLocks noGrp="1"/>
          </p:cNvSpPr>
          <p:nvPr>
            <p:ph idx="1"/>
          </p:nvPr>
        </p:nvSpPr>
        <p:spPr/>
        <p:txBody>
          <a:bodyPr/>
          <a:lstStyle/>
          <a:p>
            <a:r>
              <a:rPr lang="en-US" dirty="0"/>
              <a:t>STMNCDMT </a:t>
            </a:r>
            <a:r>
              <a:rPr lang="en-US" dirty="0" err="1"/>
              <a:t>nguyên</a:t>
            </a:r>
            <a:r>
              <a:rPr lang="en-US" dirty="0"/>
              <a:t> </a:t>
            </a:r>
            <a:r>
              <a:rPr lang="en-US" dirty="0" err="1"/>
              <a:t>phát</a:t>
            </a:r>
            <a:r>
              <a:rPr lang="en-US" dirty="0"/>
              <a:t> (70%): </a:t>
            </a:r>
            <a:r>
              <a:rPr lang="en-US" dirty="0" err="1"/>
              <a:t>khiếm</a:t>
            </a:r>
            <a:r>
              <a:rPr lang="en-US" dirty="0"/>
              <a:t> </a:t>
            </a:r>
            <a:r>
              <a:rPr lang="en-US" dirty="0" err="1"/>
              <a:t>khuyết</a:t>
            </a:r>
            <a:r>
              <a:rPr lang="en-US" dirty="0"/>
              <a:t> </a:t>
            </a:r>
            <a:r>
              <a:rPr lang="en-US" dirty="0" err="1"/>
              <a:t>cấu</a:t>
            </a:r>
            <a:r>
              <a:rPr lang="en-US" dirty="0"/>
              <a:t> </a:t>
            </a:r>
            <a:r>
              <a:rPr lang="en-US" dirty="0" err="1"/>
              <a:t>trúc</a:t>
            </a:r>
            <a:r>
              <a:rPr lang="en-US" dirty="0"/>
              <a:t> </a:t>
            </a:r>
            <a:r>
              <a:rPr lang="en-US" dirty="0" err="1"/>
              <a:t>chức</a:t>
            </a:r>
            <a:r>
              <a:rPr lang="en-US" dirty="0"/>
              <a:t> </a:t>
            </a:r>
            <a:r>
              <a:rPr lang="en-US" dirty="0" err="1"/>
              <a:t>năng</a:t>
            </a:r>
            <a:r>
              <a:rPr lang="en-US" dirty="0"/>
              <a:t> van </a:t>
            </a:r>
            <a:r>
              <a:rPr lang="en-US" dirty="0" err="1"/>
              <a:t>trong</a:t>
            </a:r>
            <a:r>
              <a:rPr lang="en-US" dirty="0"/>
              <a:t> TM </a:t>
            </a:r>
            <a:r>
              <a:rPr lang="en-US" dirty="0" err="1"/>
              <a:t>hiển</a:t>
            </a:r>
            <a:r>
              <a:rPr lang="en-US" dirty="0"/>
              <a:t>, hay </a:t>
            </a:r>
            <a:r>
              <a:rPr lang="en-US" dirty="0" err="1"/>
              <a:t>thành</a:t>
            </a:r>
            <a:r>
              <a:rPr lang="en-US" dirty="0"/>
              <a:t> TM </a:t>
            </a:r>
            <a:r>
              <a:rPr lang="en-US" dirty="0" err="1"/>
              <a:t>yếu</a:t>
            </a:r>
            <a:r>
              <a:rPr lang="en-US" dirty="0"/>
              <a:t>, hay </a:t>
            </a:r>
            <a:r>
              <a:rPr lang="en-US" dirty="0" err="1"/>
              <a:t>thông</a:t>
            </a:r>
            <a:r>
              <a:rPr lang="en-US" dirty="0"/>
              <a:t> </a:t>
            </a:r>
            <a:r>
              <a:rPr lang="en-US" dirty="0" err="1"/>
              <a:t>động</a:t>
            </a:r>
            <a:r>
              <a:rPr lang="en-US" dirty="0"/>
              <a:t> </a:t>
            </a:r>
            <a:r>
              <a:rPr lang="en-US" dirty="0" err="1"/>
              <a:t>tĩnh</a:t>
            </a:r>
            <a:r>
              <a:rPr lang="en-US" dirty="0"/>
              <a:t> </a:t>
            </a:r>
            <a:r>
              <a:rPr lang="en-US" dirty="0" err="1"/>
              <a:t>mạch</a:t>
            </a:r>
            <a:r>
              <a:rPr lang="en-US" dirty="0"/>
              <a:t> </a:t>
            </a:r>
            <a:r>
              <a:rPr lang="en-US" dirty="0" err="1"/>
              <a:t>nhỏ</a:t>
            </a:r>
            <a:r>
              <a:rPr lang="en-US" dirty="0"/>
              <a:t>.</a:t>
            </a:r>
          </a:p>
        </p:txBody>
      </p:sp>
      <p:pic>
        <p:nvPicPr>
          <p:cNvPr id="5" name="Picture 4">
            <a:extLst>
              <a:ext uri="{FF2B5EF4-FFF2-40B4-BE49-F238E27FC236}">
                <a16:creationId xmlns:a16="http://schemas.microsoft.com/office/drawing/2014/main" id="{19FF1EAE-C0D2-4EF0-BCEA-2960F9BB5321}"/>
              </a:ext>
            </a:extLst>
          </p:cNvPr>
          <p:cNvPicPr>
            <a:picLocks noChangeAspect="1"/>
          </p:cNvPicPr>
          <p:nvPr/>
        </p:nvPicPr>
        <p:blipFill rotWithShape="1">
          <a:blip r:embed="rId2"/>
          <a:srcRect l="10839" t="27684" r="11106" b="16123"/>
          <a:stretch/>
        </p:blipFill>
        <p:spPr>
          <a:xfrm>
            <a:off x="2946399" y="2859560"/>
            <a:ext cx="6539346" cy="3530821"/>
          </a:xfrm>
          <a:prstGeom prst="rect">
            <a:avLst/>
          </a:prstGeom>
        </p:spPr>
      </p:pic>
    </p:spTree>
    <p:extLst>
      <p:ext uri="{BB962C8B-B14F-4D97-AF65-F5344CB8AC3E}">
        <p14:creationId xmlns:p14="http://schemas.microsoft.com/office/powerpoint/2010/main" val="118651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BAB1-5439-4631-93BD-9B57F0ECA5C0}"/>
              </a:ext>
            </a:extLst>
          </p:cNvPr>
          <p:cNvSpPr>
            <a:spLocks noGrp="1"/>
          </p:cNvSpPr>
          <p:nvPr>
            <p:ph type="title"/>
          </p:nvPr>
        </p:nvSpPr>
        <p:spPr/>
        <p:txBody>
          <a:bodyPr/>
          <a:lstStyle/>
          <a:p>
            <a:r>
              <a:rPr lang="en-US" dirty="0"/>
              <a:t>SINH LÝ BỆNH</a:t>
            </a:r>
          </a:p>
        </p:txBody>
      </p:sp>
      <p:sp>
        <p:nvSpPr>
          <p:cNvPr id="3" name="Content Placeholder 2">
            <a:extLst>
              <a:ext uri="{FF2B5EF4-FFF2-40B4-BE49-F238E27FC236}">
                <a16:creationId xmlns:a16="http://schemas.microsoft.com/office/drawing/2014/main" id="{FEA1B31A-8440-42E2-B1EE-0363505289E7}"/>
              </a:ext>
            </a:extLst>
          </p:cNvPr>
          <p:cNvSpPr>
            <a:spLocks noGrp="1"/>
          </p:cNvSpPr>
          <p:nvPr>
            <p:ph idx="1"/>
          </p:nvPr>
        </p:nvSpPr>
        <p:spPr>
          <a:xfrm>
            <a:off x="1097280" y="2108201"/>
            <a:ext cx="5093038" cy="3978563"/>
          </a:xfrm>
        </p:spPr>
        <p:txBody>
          <a:bodyPr/>
          <a:lstStyle/>
          <a:p>
            <a:r>
              <a:rPr lang="en-US" dirty="0"/>
              <a:t>STMNCDMT </a:t>
            </a:r>
            <a:r>
              <a:rPr lang="en-US" dirty="0" err="1"/>
              <a:t>thứ</a:t>
            </a:r>
            <a:r>
              <a:rPr lang="en-US" dirty="0"/>
              <a:t> </a:t>
            </a:r>
            <a:r>
              <a:rPr lang="en-US" dirty="0" err="1"/>
              <a:t>phát</a:t>
            </a:r>
            <a:r>
              <a:rPr lang="en-US" dirty="0"/>
              <a:t> (30%): </a:t>
            </a:r>
            <a:r>
              <a:rPr lang="en-US" dirty="0" err="1"/>
              <a:t>huyết</a:t>
            </a:r>
            <a:r>
              <a:rPr lang="en-US" dirty="0"/>
              <a:t> </a:t>
            </a:r>
            <a:r>
              <a:rPr lang="en-US" dirty="0" err="1"/>
              <a:t>khối</a:t>
            </a:r>
            <a:r>
              <a:rPr lang="en-US" dirty="0"/>
              <a:t> </a:t>
            </a:r>
            <a:r>
              <a:rPr lang="en-US" dirty="0" err="1"/>
              <a:t>tĩnh</a:t>
            </a:r>
            <a:r>
              <a:rPr lang="en-US" dirty="0"/>
              <a:t> </a:t>
            </a:r>
            <a:r>
              <a:rPr lang="en-US" dirty="0" err="1"/>
              <a:t>mạch</a:t>
            </a:r>
            <a:r>
              <a:rPr lang="en-US" dirty="0"/>
              <a:t> </a:t>
            </a:r>
            <a:r>
              <a:rPr lang="en-US" dirty="0" err="1"/>
              <a:t>sâu</a:t>
            </a:r>
            <a:r>
              <a:rPr lang="en-US" dirty="0"/>
              <a:t> </a:t>
            </a:r>
            <a:r>
              <a:rPr lang="en-US" dirty="0" err="1"/>
              <a:t>bế</a:t>
            </a:r>
            <a:r>
              <a:rPr lang="en-US" dirty="0"/>
              <a:t> </a:t>
            </a:r>
            <a:r>
              <a:rPr lang="en-US" dirty="0" err="1"/>
              <a:t>tắc</a:t>
            </a:r>
            <a:r>
              <a:rPr lang="en-US" dirty="0"/>
              <a:t> </a:t>
            </a:r>
            <a:r>
              <a:rPr lang="en-US" dirty="0" err="1"/>
              <a:t>gây</a:t>
            </a:r>
            <a:r>
              <a:rPr lang="en-US" dirty="0"/>
              <a:t> </a:t>
            </a:r>
            <a:r>
              <a:rPr lang="en-US" dirty="0" err="1"/>
              <a:t>trào</a:t>
            </a:r>
            <a:r>
              <a:rPr lang="en-US" dirty="0"/>
              <a:t> </a:t>
            </a:r>
            <a:r>
              <a:rPr lang="en-US" dirty="0" err="1"/>
              <a:t>ngược</a:t>
            </a:r>
            <a:r>
              <a:rPr lang="en-US" dirty="0"/>
              <a:t> </a:t>
            </a:r>
            <a:r>
              <a:rPr lang="en-US" dirty="0" err="1"/>
              <a:t>máu</a:t>
            </a:r>
            <a:r>
              <a:rPr lang="en-US" dirty="0"/>
              <a:t> sang </a:t>
            </a:r>
            <a:r>
              <a:rPr lang="en-US" dirty="0" err="1"/>
              <a:t>hệ</a:t>
            </a:r>
            <a:r>
              <a:rPr lang="en-US" dirty="0"/>
              <a:t> TM </a:t>
            </a:r>
            <a:r>
              <a:rPr lang="en-US" dirty="0" err="1"/>
              <a:t>nông</a:t>
            </a:r>
            <a:r>
              <a:rPr lang="en-US" dirty="0"/>
              <a:t>, </a:t>
            </a:r>
            <a:r>
              <a:rPr lang="en-US" dirty="0" err="1"/>
              <a:t>làm</a:t>
            </a:r>
            <a:r>
              <a:rPr lang="en-US" dirty="0"/>
              <a:t> </a:t>
            </a:r>
            <a:r>
              <a:rPr lang="en-US" dirty="0" err="1"/>
              <a:t>dãn</a:t>
            </a:r>
            <a:r>
              <a:rPr lang="en-US" dirty="0"/>
              <a:t> TM </a:t>
            </a:r>
            <a:r>
              <a:rPr lang="en-US" dirty="0" err="1"/>
              <a:t>nông</a:t>
            </a:r>
            <a:r>
              <a:rPr lang="en-US" dirty="0"/>
              <a:t>.</a:t>
            </a:r>
          </a:p>
        </p:txBody>
      </p:sp>
      <p:pic>
        <p:nvPicPr>
          <p:cNvPr id="5" name="Picture 4">
            <a:extLst>
              <a:ext uri="{FF2B5EF4-FFF2-40B4-BE49-F238E27FC236}">
                <a16:creationId xmlns:a16="http://schemas.microsoft.com/office/drawing/2014/main" id="{3B8A292C-4057-45AE-91F0-6C51214E81FF}"/>
              </a:ext>
            </a:extLst>
          </p:cNvPr>
          <p:cNvPicPr>
            <a:picLocks noChangeAspect="1"/>
          </p:cNvPicPr>
          <p:nvPr/>
        </p:nvPicPr>
        <p:blipFill>
          <a:blip r:embed="rId2"/>
          <a:stretch>
            <a:fillRect/>
          </a:stretch>
        </p:blipFill>
        <p:spPr>
          <a:xfrm>
            <a:off x="6607432" y="1228437"/>
            <a:ext cx="4131134" cy="4969164"/>
          </a:xfrm>
          <a:prstGeom prst="rect">
            <a:avLst/>
          </a:prstGeom>
        </p:spPr>
      </p:pic>
    </p:spTree>
    <p:extLst>
      <p:ext uri="{BB962C8B-B14F-4D97-AF65-F5344CB8AC3E}">
        <p14:creationId xmlns:p14="http://schemas.microsoft.com/office/powerpoint/2010/main" val="3179683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0042B-CB90-442A-B965-027DF235E3BE}"/>
              </a:ext>
            </a:extLst>
          </p:cNvPr>
          <p:cNvSpPr>
            <a:spLocks noGrp="1"/>
          </p:cNvSpPr>
          <p:nvPr>
            <p:ph type="title"/>
          </p:nvPr>
        </p:nvSpPr>
        <p:spPr/>
        <p:txBody>
          <a:bodyPr/>
          <a:lstStyle/>
          <a:p>
            <a:r>
              <a:rPr lang="en-US" dirty="0"/>
              <a:t>SINH LÝ BỆNH</a:t>
            </a:r>
          </a:p>
        </p:txBody>
      </p:sp>
      <p:sp>
        <p:nvSpPr>
          <p:cNvPr id="3" name="Content Placeholder 2">
            <a:extLst>
              <a:ext uri="{FF2B5EF4-FFF2-40B4-BE49-F238E27FC236}">
                <a16:creationId xmlns:a16="http://schemas.microsoft.com/office/drawing/2014/main" id="{3C73632B-62C7-422E-9031-A48C1EF09458}"/>
              </a:ext>
            </a:extLst>
          </p:cNvPr>
          <p:cNvSpPr>
            <a:spLocks noGrp="1"/>
          </p:cNvSpPr>
          <p:nvPr>
            <p:ph idx="1"/>
          </p:nvPr>
        </p:nvSpPr>
        <p:spPr>
          <a:xfrm>
            <a:off x="1097280" y="2108201"/>
            <a:ext cx="10058400" cy="1320799"/>
          </a:xfrm>
        </p:spPr>
        <p:txBody>
          <a:bodyPr/>
          <a:lstStyle/>
          <a:p>
            <a:pPr algn="ctr"/>
            <a:r>
              <a:rPr lang="en-US" dirty="0" err="1"/>
              <a:t>Hậu</a:t>
            </a:r>
            <a:r>
              <a:rPr lang="en-US" dirty="0"/>
              <a:t> </a:t>
            </a:r>
            <a:r>
              <a:rPr lang="en-US" dirty="0" err="1"/>
              <a:t>quả</a:t>
            </a:r>
            <a:r>
              <a:rPr lang="en-US" dirty="0"/>
              <a:t> </a:t>
            </a:r>
            <a:r>
              <a:rPr lang="en-US" dirty="0" err="1"/>
              <a:t>của</a:t>
            </a:r>
            <a:r>
              <a:rPr lang="en-US" dirty="0"/>
              <a:t> TM </a:t>
            </a:r>
            <a:r>
              <a:rPr lang="en-US" dirty="0" err="1"/>
              <a:t>dãn</a:t>
            </a:r>
            <a:r>
              <a:rPr lang="en-US" dirty="0"/>
              <a:t> </a:t>
            </a:r>
            <a:r>
              <a:rPr lang="en-US" dirty="0" err="1"/>
              <a:t>làm</a:t>
            </a:r>
            <a:r>
              <a:rPr lang="en-US" dirty="0"/>
              <a:t> ứ </a:t>
            </a:r>
            <a:r>
              <a:rPr lang="en-US" dirty="0" err="1"/>
              <a:t>trệ</a:t>
            </a:r>
            <a:r>
              <a:rPr lang="en-US" dirty="0"/>
              <a:t> </a:t>
            </a:r>
            <a:r>
              <a:rPr lang="en-US" dirty="0" err="1"/>
              <a:t>tuần</a:t>
            </a:r>
            <a:r>
              <a:rPr lang="en-US" dirty="0"/>
              <a:t> </a:t>
            </a:r>
            <a:r>
              <a:rPr lang="en-US" dirty="0" err="1"/>
              <a:t>hoàn</a:t>
            </a:r>
            <a:r>
              <a:rPr lang="en-US" dirty="0"/>
              <a:t>, </a:t>
            </a:r>
            <a:r>
              <a:rPr lang="en-US" dirty="0" err="1"/>
              <a:t>thiếu</a:t>
            </a:r>
            <a:r>
              <a:rPr lang="en-US" dirty="0"/>
              <a:t> </a:t>
            </a:r>
            <a:r>
              <a:rPr lang="en-US" dirty="0" err="1"/>
              <a:t>oxi</a:t>
            </a:r>
            <a:r>
              <a:rPr lang="en-US" dirty="0"/>
              <a:t> </a:t>
            </a:r>
            <a:r>
              <a:rPr lang="en-US" dirty="0" err="1"/>
              <a:t>tế</a:t>
            </a:r>
            <a:r>
              <a:rPr lang="en-US" dirty="0"/>
              <a:t> </a:t>
            </a:r>
            <a:r>
              <a:rPr lang="en-US" dirty="0" err="1"/>
              <a:t>bào</a:t>
            </a:r>
            <a:r>
              <a:rPr lang="en-US" dirty="0"/>
              <a:t>, </a:t>
            </a:r>
            <a:r>
              <a:rPr lang="en-US" dirty="0" err="1"/>
              <a:t>viêm</a:t>
            </a:r>
            <a:endParaRPr lang="en-US" dirty="0"/>
          </a:p>
        </p:txBody>
      </p:sp>
      <p:sp>
        <p:nvSpPr>
          <p:cNvPr id="4" name="Arrow: Down 3">
            <a:extLst>
              <a:ext uri="{FF2B5EF4-FFF2-40B4-BE49-F238E27FC236}">
                <a16:creationId xmlns:a16="http://schemas.microsoft.com/office/drawing/2014/main" id="{FD3F2E81-25C2-4EBC-93B9-BD427B4A3191}"/>
              </a:ext>
            </a:extLst>
          </p:cNvPr>
          <p:cNvSpPr/>
          <p:nvPr/>
        </p:nvSpPr>
        <p:spPr>
          <a:xfrm>
            <a:off x="5803207" y="2654763"/>
            <a:ext cx="646546" cy="711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A6F99B2-4494-429B-95FA-87C3DDA9720F}"/>
              </a:ext>
            </a:extLst>
          </p:cNvPr>
          <p:cNvSpPr txBox="1">
            <a:spLocks/>
          </p:cNvSpPr>
          <p:nvPr/>
        </p:nvSpPr>
        <p:spPr>
          <a:xfrm>
            <a:off x="1097280" y="5908965"/>
            <a:ext cx="10058400" cy="46412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dirty="0" err="1"/>
              <a:t>Phù</a:t>
            </a:r>
            <a:r>
              <a:rPr lang="en-US" dirty="0"/>
              <a:t> </a:t>
            </a:r>
            <a:r>
              <a:rPr lang="en-US" dirty="0" err="1"/>
              <a:t>nề</a:t>
            </a:r>
            <a:r>
              <a:rPr lang="en-US" dirty="0"/>
              <a:t> </a:t>
            </a:r>
            <a:r>
              <a:rPr lang="en-US" dirty="0" err="1"/>
              <a:t>và</a:t>
            </a:r>
            <a:r>
              <a:rPr lang="en-US" dirty="0"/>
              <a:t> </a:t>
            </a:r>
            <a:r>
              <a:rPr lang="en-US" dirty="0" err="1"/>
              <a:t>đau</a:t>
            </a:r>
            <a:endParaRPr lang="en-US" dirty="0"/>
          </a:p>
        </p:txBody>
      </p:sp>
      <p:pic>
        <p:nvPicPr>
          <p:cNvPr id="7" name="Picture 6">
            <a:extLst>
              <a:ext uri="{FF2B5EF4-FFF2-40B4-BE49-F238E27FC236}">
                <a16:creationId xmlns:a16="http://schemas.microsoft.com/office/drawing/2014/main" id="{6C02F200-7BB9-4198-9C27-B124E8684A4E}"/>
              </a:ext>
            </a:extLst>
          </p:cNvPr>
          <p:cNvPicPr>
            <a:picLocks noChangeAspect="1"/>
          </p:cNvPicPr>
          <p:nvPr/>
        </p:nvPicPr>
        <p:blipFill rotWithShape="1">
          <a:blip r:embed="rId2"/>
          <a:srcRect l="4604" t="19798" r="3813" b="5589"/>
          <a:stretch/>
        </p:blipFill>
        <p:spPr>
          <a:xfrm>
            <a:off x="4578777" y="3423618"/>
            <a:ext cx="3034446" cy="2422310"/>
          </a:xfrm>
          <a:prstGeom prst="rect">
            <a:avLst/>
          </a:prstGeom>
        </p:spPr>
      </p:pic>
    </p:spTree>
    <p:extLst>
      <p:ext uri="{BB962C8B-B14F-4D97-AF65-F5344CB8AC3E}">
        <p14:creationId xmlns:p14="http://schemas.microsoft.com/office/powerpoint/2010/main" val="2567782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C4B9-84A2-4467-BFFC-6EBBF892E4BB}"/>
              </a:ext>
            </a:extLst>
          </p:cNvPr>
          <p:cNvSpPr>
            <a:spLocks noGrp="1"/>
          </p:cNvSpPr>
          <p:nvPr>
            <p:ph type="title"/>
          </p:nvPr>
        </p:nvSpPr>
        <p:spPr/>
        <p:txBody>
          <a:bodyPr/>
          <a:lstStyle/>
          <a:p>
            <a:r>
              <a:rPr lang="en-US" dirty="0"/>
              <a:t>YẾU TỐ NGUY CƠ</a:t>
            </a:r>
          </a:p>
        </p:txBody>
      </p:sp>
      <p:pic>
        <p:nvPicPr>
          <p:cNvPr id="5" name="Content Placeholder 4">
            <a:extLst>
              <a:ext uri="{FF2B5EF4-FFF2-40B4-BE49-F238E27FC236}">
                <a16:creationId xmlns:a16="http://schemas.microsoft.com/office/drawing/2014/main" id="{A22C1595-2ED5-4AD6-8F18-A0EC37C7600D}"/>
              </a:ext>
            </a:extLst>
          </p:cNvPr>
          <p:cNvPicPr>
            <a:picLocks noGrp="1" noChangeAspect="1"/>
          </p:cNvPicPr>
          <p:nvPr>
            <p:ph idx="1"/>
          </p:nvPr>
        </p:nvPicPr>
        <p:blipFill>
          <a:blip r:embed="rId2"/>
          <a:stretch>
            <a:fillRect/>
          </a:stretch>
        </p:blipFill>
        <p:spPr>
          <a:xfrm>
            <a:off x="2680701" y="1932708"/>
            <a:ext cx="7125642" cy="4421911"/>
          </a:xfrm>
        </p:spPr>
      </p:pic>
    </p:spTree>
    <p:extLst>
      <p:ext uri="{BB962C8B-B14F-4D97-AF65-F5344CB8AC3E}">
        <p14:creationId xmlns:p14="http://schemas.microsoft.com/office/powerpoint/2010/main" val="29800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66CA8-D3F0-427B-8E3C-4C87BAE7562D}"/>
              </a:ext>
            </a:extLst>
          </p:cNvPr>
          <p:cNvSpPr>
            <a:spLocks noGrp="1"/>
          </p:cNvSpPr>
          <p:nvPr>
            <p:ph type="title"/>
          </p:nvPr>
        </p:nvSpPr>
        <p:spPr/>
        <p:txBody>
          <a:bodyPr/>
          <a:lstStyle/>
          <a:p>
            <a:r>
              <a:rPr lang="en-US" dirty="0"/>
              <a:t>NỘI DUNG TRÌNH BÀY</a:t>
            </a:r>
          </a:p>
        </p:txBody>
      </p:sp>
      <p:sp>
        <p:nvSpPr>
          <p:cNvPr id="3" name="Content Placeholder 2">
            <a:extLst>
              <a:ext uri="{FF2B5EF4-FFF2-40B4-BE49-F238E27FC236}">
                <a16:creationId xmlns:a16="http://schemas.microsoft.com/office/drawing/2014/main" id="{65C9CFB3-3547-48CB-8B69-1BE74A9C3897}"/>
              </a:ext>
            </a:extLst>
          </p:cNvPr>
          <p:cNvSpPr>
            <a:spLocks noGrp="1"/>
          </p:cNvSpPr>
          <p:nvPr>
            <p:ph idx="1"/>
          </p:nvPr>
        </p:nvSpPr>
        <p:spPr/>
        <p:txBody>
          <a:bodyPr/>
          <a:lstStyle/>
          <a:p>
            <a:pPr marL="457200" indent="-457200">
              <a:buFont typeface="+mj-lt"/>
              <a:buAutoNum type="arabicPeriod"/>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endParaRPr lang="en-US" dirty="0"/>
          </a:p>
          <a:p>
            <a:pPr marL="457200" indent="-457200">
              <a:buFont typeface="+mj-lt"/>
              <a:buAutoNum type="arabicPeriod"/>
            </a:pPr>
            <a:r>
              <a:rPr lang="en-US" dirty="0" err="1"/>
              <a:t>Dịch</a:t>
            </a:r>
            <a:r>
              <a:rPr lang="en-US" dirty="0"/>
              <a:t> </a:t>
            </a:r>
            <a:r>
              <a:rPr lang="en-US" dirty="0" err="1"/>
              <a:t>tễ</a:t>
            </a:r>
            <a:r>
              <a:rPr lang="en-US" dirty="0"/>
              <a:t> </a:t>
            </a:r>
            <a:r>
              <a:rPr lang="en-US" dirty="0" err="1"/>
              <a:t>suy</a:t>
            </a:r>
            <a:r>
              <a:rPr lang="en-US" dirty="0"/>
              <a:t> </a:t>
            </a:r>
            <a:r>
              <a:rPr lang="en-US" dirty="0" err="1"/>
              <a:t>tĩnh</a:t>
            </a:r>
            <a:r>
              <a:rPr lang="en-US" dirty="0"/>
              <a:t> </a:t>
            </a:r>
            <a:r>
              <a:rPr lang="en-US" dirty="0" err="1"/>
              <a:t>mạch</a:t>
            </a:r>
            <a:r>
              <a:rPr lang="en-US" dirty="0"/>
              <a:t> </a:t>
            </a:r>
            <a:r>
              <a:rPr lang="en-US" dirty="0" err="1"/>
              <a:t>mạn</a:t>
            </a:r>
            <a:r>
              <a:rPr lang="en-US" dirty="0"/>
              <a:t> </a:t>
            </a:r>
            <a:r>
              <a:rPr lang="en-US" dirty="0" err="1"/>
              <a:t>tính</a:t>
            </a:r>
            <a:r>
              <a:rPr lang="en-US" dirty="0"/>
              <a:t> chi </a:t>
            </a:r>
            <a:r>
              <a:rPr lang="en-US" dirty="0" err="1"/>
              <a:t>dưới</a:t>
            </a:r>
            <a:endParaRPr lang="en-US" dirty="0"/>
          </a:p>
          <a:p>
            <a:pPr marL="457200" indent="-457200">
              <a:buFont typeface="+mj-lt"/>
              <a:buAutoNum type="arabicPeriod"/>
            </a:pPr>
            <a:r>
              <a:rPr lang="en-US" dirty="0" err="1"/>
              <a:t>Giải</a:t>
            </a:r>
            <a:r>
              <a:rPr lang="en-US" dirty="0"/>
              <a:t> </a:t>
            </a:r>
            <a:r>
              <a:rPr lang="en-US" dirty="0" err="1"/>
              <a:t>phẫu</a:t>
            </a:r>
            <a:r>
              <a:rPr lang="en-US" dirty="0"/>
              <a:t> – </a:t>
            </a:r>
            <a:r>
              <a:rPr lang="en-US" dirty="0" err="1"/>
              <a:t>sinh</a:t>
            </a:r>
            <a:r>
              <a:rPr lang="en-US" dirty="0"/>
              <a:t> </a:t>
            </a:r>
            <a:r>
              <a:rPr lang="en-US" dirty="0" err="1"/>
              <a:t>lý</a:t>
            </a:r>
            <a:r>
              <a:rPr lang="en-US" dirty="0"/>
              <a:t> </a:t>
            </a:r>
            <a:r>
              <a:rPr lang="en-US" dirty="0" err="1"/>
              <a:t>hệ</a:t>
            </a:r>
            <a:r>
              <a:rPr lang="en-US" dirty="0"/>
              <a:t> </a:t>
            </a:r>
            <a:r>
              <a:rPr lang="en-US" dirty="0" err="1"/>
              <a:t>tĩnh</a:t>
            </a:r>
            <a:r>
              <a:rPr lang="en-US" dirty="0"/>
              <a:t> </a:t>
            </a:r>
            <a:r>
              <a:rPr lang="en-US" dirty="0" err="1"/>
              <a:t>mạch</a:t>
            </a:r>
            <a:r>
              <a:rPr lang="en-US" dirty="0"/>
              <a:t> chi </a:t>
            </a:r>
            <a:r>
              <a:rPr lang="en-US" dirty="0" err="1"/>
              <a:t>dưới</a:t>
            </a:r>
            <a:endParaRPr lang="en-US" dirty="0"/>
          </a:p>
          <a:p>
            <a:pPr marL="457200" indent="-457200">
              <a:buFont typeface="+mj-lt"/>
              <a:buAutoNum type="arabicPeriod"/>
            </a:pPr>
            <a:r>
              <a:rPr lang="en-US" dirty="0" err="1"/>
              <a:t>Sinh</a:t>
            </a:r>
            <a:r>
              <a:rPr lang="en-US" dirty="0"/>
              <a:t> </a:t>
            </a:r>
            <a:r>
              <a:rPr lang="en-US" dirty="0" err="1"/>
              <a:t>lý</a:t>
            </a:r>
            <a:r>
              <a:rPr lang="en-US" dirty="0"/>
              <a:t> </a:t>
            </a:r>
            <a:r>
              <a:rPr lang="en-US" dirty="0" err="1"/>
              <a:t>bệnh</a:t>
            </a:r>
            <a:r>
              <a:rPr lang="en-US" dirty="0"/>
              <a:t> </a:t>
            </a:r>
            <a:r>
              <a:rPr lang="en-US" dirty="0" err="1"/>
              <a:t>suy</a:t>
            </a:r>
            <a:r>
              <a:rPr lang="en-US" dirty="0"/>
              <a:t> </a:t>
            </a:r>
            <a:r>
              <a:rPr lang="en-US" dirty="0" err="1"/>
              <a:t>tĩnh</a:t>
            </a:r>
            <a:r>
              <a:rPr lang="en-US" dirty="0"/>
              <a:t> </a:t>
            </a:r>
            <a:r>
              <a:rPr lang="en-US" dirty="0" err="1"/>
              <a:t>mạch</a:t>
            </a:r>
            <a:r>
              <a:rPr lang="en-US" dirty="0"/>
              <a:t> </a:t>
            </a:r>
            <a:r>
              <a:rPr lang="en-US" dirty="0" err="1"/>
              <a:t>mạn</a:t>
            </a:r>
            <a:r>
              <a:rPr lang="en-US" dirty="0"/>
              <a:t> </a:t>
            </a:r>
            <a:r>
              <a:rPr lang="en-US" dirty="0" err="1"/>
              <a:t>tính</a:t>
            </a:r>
            <a:r>
              <a:rPr lang="en-US" dirty="0"/>
              <a:t> chi </a:t>
            </a:r>
            <a:r>
              <a:rPr lang="en-US" dirty="0" err="1"/>
              <a:t>dưới</a:t>
            </a:r>
            <a:endParaRPr lang="en-US" dirty="0"/>
          </a:p>
          <a:p>
            <a:pPr marL="457200" indent="-457200">
              <a:buFont typeface="+mj-lt"/>
              <a:buAutoNum type="arabicPeriod"/>
            </a:pPr>
            <a:r>
              <a:rPr lang="en-US" dirty="0" err="1"/>
              <a:t>Yếu</a:t>
            </a:r>
            <a:r>
              <a:rPr lang="en-US" dirty="0"/>
              <a:t> </a:t>
            </a:r>
            <a:r>
              <a:rPr lang="en-US" dirty="0" err="1"/>
              <a:t>tố</a:t>
            </a:r>
            <a:r>
              <a:rPr lang="en-US" dirty="0"/>
              <a:t> </a:t>
            </a:r>
            <a:r>
              <a:rPr lang="en-US" dirty="0" err="1"/>
              <a:t>nguy</a:t>
            </a:r>
            <a:r>
              <a:rPr lang="en-US" dirty="0"/>
              <a:t> </a:t>
            </a:r>
            <a:r>
              <a:rPr lang="en-US" dirty="0" err="1"/>
              <a:t>cơ</a:t>
            </a:r>
            <a:r>
              <a:rPr lang="en-US" dirty="0"/>
              <a:t> </a:t>
            </a:r>
            <a:r>
              <a:rPr lang="en-US" dirty="0" err="1"/>
              <a:t>suy</a:t>
            </a:r>
            <a:r>
              <a:rPr lang="en-US" dirty="0"/>
              <a:t> </a:t>
            </a:r>
            <a:r>
              <a:rPr lang="en-US" dirty="0" err="1"/>
              <a:t>tĩnh</a:t>
            </a:r>
            <a:r>
              <a:rPr lang="en-US" dirty="0"/>
              <a:t> </a:t>
            </a:r>
            <a:r>
              <a:rPr lang="en-US" dirty="0" err="1"/>
              <a:t>mạch</a:t>
            </a:r>
            <a:r>
              <a:rPr lang="en-US" dirty="0"/>
              <a:t> </a:t>
            </a:r>
            <a:r>
              <a:rPr lang="en-US" dirty="0" err="1"/>
              <a:t>mạn</a:t>
            </a:r>
            <a:r>
              <a:rPr lang="en-US" dirty="0"/>
              <a:t> </a:t>
            </a:r>
            <a:r>
              <a:rPr lang="en-US" dirty="0" err="1"/>
              <a:t>tính</a:t>
            </a:r>
            <a:r>
              <a:rPr lang="en-US" dirty="0"/>
              <a:t> chi </a:t>
            </a:r>
            <a:r>
              <a:rPr lang="en-US" dirty="0" err="1"/>
              <a:t>dưới</a:t>
            </a:r>
            <a:endParaRPr lang="en-US" dirty="0"/>
          </a:p>
          <a:p>
            <a:endParaRPr lang="en-US" dirty="0"/>
          </a:p>
          <a:p>
            <a:pPr marL="457200" indent="-457200">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2985610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FD39-AE8C-4925-9CD6-98922CAC4BE3}"/>
              </a:ext>
            </a:extLst>
          </p:cNvPr>
          <p:cNvSpPr>
            <a:spLocks noGrp="1"/>
          </p:cNvSpPr>
          <p:nvPr>
            <p:ph type="title"/>
          </p:nvPr>
        </p:nvSpPr>
        <p:spPr/>
        <p:txBody>
          <a:bodyPr>
            <a:normAutofit/>
          </a:bodyPr>
          <a:lstStyle/>
          <a:p>
            <a:pPr algn="ctr"/>
            <a:r>
              <a:rPr lang="vi-VN" sz="4800" b="1">
                <a:solidFill>
                  <a:schemeClr val="accent1"/>
                </a:solidFill>
                <a:latin typeface="+mn-lt"/>
              </a:rPr>
              <a:t>LS và CLS</a:t>
            </a:r>
            <a:endParaRPr lang="en-US" sz="4800" b="1">
              <a:solidFill>
                <a:schemeClr val="accent1"/>
              </a:solidFill>
              <a:latin typeface="+mn-lt"/>
            </a:endParaRPr>
          </a:p>
        </p:txBody>
      </p:sp>
      <p:sp>
        <p:nvSpPr>
          <p:cNvPr id="3" name="Content Placeholder 2">
            <a:extLst>
              <a:ext uri="{FF2B5EF4-FFF2-40B4-BE49-F238E27FC236}">
                <a16:creationId xmlns:a16="http://schemas.microsoft.com/office/drawing/2014/main" id="{51533AC9-D60E-4622-BF2B-345BA7F51D39}"/>
              </a:ext>
            </a:extLst>
          </p:cNvPr>
          <p:cNvSpPr>
            <a:spLocks noGrp="1"/>
          </p:cNvSpPr>
          <p:nvPr>
            <p:ph idx="1"/>
          </p:nvPr>
        </p:nvSpPr>
        <p:spPr/>
        <p:txBody>
          <a:bodyPr>
            <a:normAutofit fontScale="92500" lnSpcReduction="20000"/>
          </a:bodyPr>
          <a:lstStyle/>
          <a:p>
            <a:r>
              <a:rPr lang="vi-VN" sz="3600" dirty="0"/>
              <a:t>Khám lâm sàng</a:t>
            </a:r>
          </a:p>
          <a:p>
            <a:pPr lvl="1"/>
            <a:r>
              <a:rPr lang="vi-VN" sz="2800" dirty="0"/>
              <a:t>Triệu chứng cơ năng</a:t>
            </a:r>
          </a:p>
          <a:p>
            <a:pPr lvl="1"/>
            <a:r>
              <a:rPr lang="vi-VN" sz="2800" dirty="0"/>
              <a:t>Triệu chúng thực thể</a:t>
            </a:r>
          </a:p>
          <a:p>
            <a:r>
              <a:rPr lang="vi-VN" sz="3600" dirty="0"/>
              <a:t>Thăm dò CLS (không xâm lấn): Siêu âm Doppler Tĩnh mạch</a:t>
            </a:r>
          </a:p>
          <a:p>
            <a:r>
              <a:rPr lang="vi-VN" sz="3600" dirty="0"/>
              <a:t>Thăm dò CLS (có xâm lấn): chụp cản quang TM, </a:t>
            </a:r>
            <a:r>
              <a:rPr lang="vi-VN" dirty="0"/>
              <a:t>hiếm sử dụng, chỉ định khi cần xác định mức độ nặng của bệnh, hay khi cần cân nhắc chỉ định phẫu thuật.</a:t>
            </a:r>
            <a:endParaRPr lang="vi-VN" sz="3600" dirty="0"/>
          </a:p>
        </p:txBody>
      </p:sp>
    </p:spTree>
    <p:extLst>
      <p:ext uri="{BB962C8B-B14F-4D97-AF65-F5344CB8AC3E}">
        <p14:creationId xmlns:p14="http://schemas.microsoft.com/office/powerpoint/2010/main" val="3061874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10D6-9CF6-4D23-B0B2-9DB4152E52A5}"/>
              </a:ext>
            </a:extLst>
          </p:cNvPr>
          <p:cNvSpPr>
            <a:spLocks noGrp="1"/>
          </p:cNvSpPr>
          <p:nvPr>
            <p:ph type="title"/>
          </p:nvPr>
        </p:nvSpPr>
        <p:spPr>
          <a:xfrm>
            <a:off x="838200" y="-72232"/>
            <a:ext cx="10515600" cy="1325563"/>
          </a:xfrm>
        </p:spPr>
        <p:txBody>
          <a:bodyPr/>
          <a:lstStyle/>
          <a:p>
            <a:pPr algn="ctr"/>
            <a:r>
              <a:rPr lang="vi-VN" b="1">
                <a:solidFill>
                  <a:schemeClr val="accent1"/>
                </a:solidFill>
                <a:latin typeface="+mn-lt"/>
              </a:rPr>
              <a:t>TRIỆU CHỨNG CƠ NĂNG</a:t>
            </a:r>
            <a:endParaRPr lang="en-US" b="1">
              <a:solidFill>
                <a:schemeClr val="accent1"/>
              </a:solidFill>
              <a:latin typeface="+mn-lt"/>
            </a:endParaRPr>
          </a:p>
        </p:txBody>
      </p:sp>
      <p:sp>
        <p:nvSpPr>
          <p:cNvPr id="3" name="Content Placeholder 2">
            <a:extLst>
              <a:ext uri="{FF2B5EF4-FFF2-40B4-BE49-F238E27FC236}">
                <a16:creationId xmlns:a16="http://schemas.microsoft.com/office/drawing/2014/main" id="{386C5FB7-1841-486F-A458-00FC64C2A873}"/>
              </a:ext>
            </a:extLst>
          </p:cNvPr>
          <p:cNvSpPr>
            <a:spLocks noGrp="1"/>
          </p:cNvSpPr>
          <p:nvPr>
            <p:ph idx="1"/>
          </p:nvPr>
        </p:nvSpPr>
        <p:spPr>
          <a:xfrm>
            <a:off x="618836" y="1981157"/>
            <a:ext cx="10734964" cy="5407936"/>
          </a:xfrm>
        </p:spPr>
        <p:txBody>
          <a:bodyPr>
            <a:noAutofit/>
          </a:bodyPr>
          <a:lstStyle/>
          <a:p>
            <a:r>
              <a:rPr lang="vi-VN" sz="2400" dirty="0">
                <a:solidFill>
                  <a:schemeClr val="accent1"/>
                </a:solidFill>
              </a:rPr>
              <a:t>Nặng chân:</a:t>
            </a:r>
          </a:p>
          <a:p>
            <a:pPr marL="457200" lvl="1" indent="0">
              <a:buNone/>
            </a:pPr>
            <a:r>
              <a:rPr lang="vi-VN" sz="2400" dirty="0"/>
              <a:t>cảm giác này sẽ tăng vào cuối ngày nếu BN đứng lâu, qua một đêm ngủ dậy thì bớt hẳn.</a:t>
            </a:r>
          </a:p>
          <a:p>
            <a:r>
              <a:rPr lang="vi-VN" sz="2400" dirty="0">
                <a:solidFill>
                  <a:schemeClr val="accent1"/>
                </a:solidFill>
              </a:rPr>
              <a:t>Đau:</a:t>
            </a:r>
          </a:p>
          <a:p>
            <a:pPr marL="457200" lvl="1" indent="0">
              <a:buNone/>
            </a:pPr>
            <a:r>
              <a:rPr lang="vi-VN" sz="2400" dirty="0"/>
              <a:t>dọc hai chân, nhiều nhất ở vùng bắp chân, giảm khi kê cao chân</a:t>
            </a:r>
          </a:p>
          <a:p>
            <a:r>
              <a:rPr lang="vi-VN" sz="2400" dirty="0">
                <a:solidFill>
                  <a:schemeClr val="accent1"/>
                </a:solidFill>
              </a:rPr>
              <a:t>Tê: </a:t>
            </a:r>
          </a:p>
          <a:p>
            <a:pPr marL="457200" lvl="1" indent="0">
              <a:buNone/>
            </a:pPr>
            <a:r>
              <a:rPr lang="vi-VN" sz="2400" dirty="0"/>
              <a:t>cảm giác kiến bò (dị cảm)</a:t>
            </a:r>
          </a:p>
          <a:p>
            <a:r>
              <a:rPr lang="vi-VN" sz="2400" dirty="0">
                <a:solidFill>
                  <a:schemeClr val="accent1"/>
                </a:solidFill>
              </a:rPr>
              <a:t>Vọp bẻ:</a:t>
            </a:r>
          </a:p>
          <a:p>
            <a:pPr marL="457200" lvl="1" indent="0">
              <a:buNone/>
            </a:pPr>
            <a:r>
              <a:rPr lang="vi-VN" sz="2400" dirty="0"/>
              <a:t>do cơ ở bắp chân co rút</a:t>
            </a:r>
            <a:endParaRPr lang="en-US" sz="2400" dirty="0"/>
          </a:p>
        </p:txBody>
      </p:sp>
    </p:spTree>
    <p:extLst>
      <p:ext uri="{BB962C8B-B14F-4D97-AF65-F5344CB8AC3E}">
        <p14:creationId xmlns:p14="http://schemas.microsoft.com/office/powerpoint/2010/main" val="1039006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5913-6AB5-46C0-9635-22ABCE4E3F8A}"/>
              </a:ext>
            </a:extLst>
          </p:cNvPr>
          <p:cNvSpPr>
            <a:spLocks noGrp="1"/>
          </p:cNvSpPr>
          <p:nvPr>
            <p:ph type="title"/>
          </p:nvPr>
        </p:nvSpPr>
        <p:spPr/>
        <p:txBody>
          <a:bodyPr/>
          <a:lstStyle/>
          <a:p>
            <a:pPr algn="ctr"/>
            <a:r>
              <a:rPr lang="vi-VN" b="1">
                <a:solidFill>
                  <a:schemeClr val="accent1"/>
                </a:solidFill>
                <a:latin typeface="+mn-lt"/>
              </a:rPr>
              <a:t>TRIỆU CHỨNG THỰC THỂ</a:t>
            </a:r>
            <a:endParaRPr lang="en-US"/>
          </a:p>
        </p:txBody>
      </p:sp>
      <p:sp>
        <p:nvSpPr>
          <p:cNvPr id="3" name="Content Placeholder 2">
            <a:extLst>
              <a:ext uri="{FF2B5EF4-FFF2-40B4-BE49-F238E27FC236}">
                <a16:creationId xmlns:a16="http://schemas.microsoft.com/office/drawing/2014/main" id="{1D124191-DB08-4EDE-8034-1AE4C690856B}"/>
              </a:ext>
            </a:extLst>
          </p:cNvPr>
          <p:cNvSpPr>
            <a:spLocks noGrp="1"/>
          </p:cNvSpPr>
          <p:nvPr>
            <p:ph idx="1"/>
          </p:nvPr>
        </p:nvSpPr>
        <p:spPr/>
        <p:txBody>
          <a:bodyPr>
            <a:noAutofit/>
          </a:bodyPr>
          <a:lstStyle/>
          <a:p>
            <a:r>
              <a:rPr lang="vi-VN" sz="3600" dirty="0">
                <a:solidFill>
                  <a:schemeClr val="accent1"/>
                </a:solidFill>
              </a:rPr>
              <a:t>Tĩnh mạch giãn:</a:t>
            </a:r>
          </a:p>
          <a:p>
            <a:pPr marL="457200" lvl="1" indent="0">
              <a:buNone/>
            </a:pPr>
            <a:r>
              <a:rPr lang="vi-VN" sz="2800" dirty="0"/>
              <a:t>vị trí, từng phần hay toàn bộ, giãn to một nhánh hay thành búi,...</a:t>
            </a:r>
          </a:p>
          <a:p>
            <a:r>
              <a:rPr lang="vi-VN" sz="3600" dirty="0">
                <a:solidFill>
                  <a:schemeClr val="accent1"/>
                </a:solidFill>
              </a:rPr>
              <a:t>Tình trạng dinh dưỡng của chân có TM giãn:</a:t>
            </a:r>
          </a:p>
          <a:p>
            <a:pPr lvl="1"/>
            <a:r>
              <a:rPr lang="vi-VN" sz="2800" dirty="0"/>
              <a:t>Màu sắc da</a:t>
            </a:r>
          </a:p>
          <a:p>
            <a:pPr lvl="1"/>
            <a:r>
              <a:rPr lang="vi-VN" sz="2800" dirty="0"/>
              <a:t>Tình trạng phù nề</a:t>
            </a:r>
          </a:p>
          <a:p>
            <a:pPr lvl="1"/>
            <a:r>
              <a:rPr lang="vi-VN" sz="2800" dirty="0"/>
              <a:t>Loét thiếu dưỡng</a:t>
            </a:r>
          </a:p>
          <a:p>
            <a:pPr lvl="1"/>
            <a:r>
              <a:rPr lang="vi-VN" sz="2800" dirty="0"/>
              <a:t>...</a:t>
            </a:r>
          </a:p>
          <a:p>
            <a:pPr lvl="1"/>
            <a:endParaRPr lang="vi-VN" sz="3600" dirty="0"/>
          </a:p>
        </p:txBody>
      </p:sp>
    </p:spTree>
    <p:extLst>
      <p:ext uri="{BB962C8B-B14F-4D97-AF65-F5344CB8AC3E}">
        <p14:creationId xmlns:p14="http://schemas.microsoft.com/office/powerpoint/2010/main" val="167169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557EC-FC75-4321-BF0A-666A81D494B4}"/>
              </a:ext>
            </a:extLst>
          </p:cNvPr>
          <p:cNvSpPr>
            <a:spLocks noGrp="1"/>
          </p:cNvSpPr>
          <p:nvPr>
            <p:ph idx="1"/>
          </p:nvPr>
        </p:nvSpPr>
        <p:spPr/>
        <p:txBody>
          <a:bodyPr>
            <a:normAutofit/>
          </a:bodyPr>
          <a:lstStyle/>
          <a:p>
            <a:r>
              <a:rPr lang="vi-VN" sz="3600" b="1" i="0">
                <a:solidFill>
                  <a:schemeClr val="accent1"/>
                </a:solidFill>
                <a:effectLst/>
                <a:latin typeface="Helvetica Neue"/>
              </a:rPr>
              <a:t>Nghiệm pháp Schwartz: </a:t>
            </a:r>
          </a:p>
          <a:p>
            <a:pPr marL="457200" lvl="1" indent="0">
              <a:buNone/>
            </a:pPr>
            <a:r>
              <a:rPr lang="vi-VN" sz="3200" b="0" i="0">
                <a:solidFill>
                  <a:srgbClr val="3B3835"/>
                </a:solidFill>
                <a:effectLst/>
                <a:latin typeface="Helvetica Neue"/>
              </a:rPr>
              <a:t>người khám dùng ngón tay gõ từng nhịp vào tĩnh mạch giãn, tay kia đặt lên tĩnh mạch đó ở đoạn dưới. </a:t>
            </a:r>
          </a:p>
          <a:p>
            <a:pPr marL="457200" lvl="1" indent="0">
              <a:buNone/>
            </a:pPr>
            <a:r>
              <a:rPr lang="vi-VN" sz="3200" b="0" i="0">
                <a:solidFill>
                  <a:srgbClr val="3B3835"/>
                </a:solidFill>
                <a:effectLst/>
                <a:latin typeface="Helvetica Neue"/>
              </a:rPr>
              <a:t>Nếu van của đoạn tĩnh mạch đó bị mất cơ năng, ta sẽ có cảm giác các “sóng mạch” đập vào ngón tay ở đoạn dưới khi gõ vào tĩnh mạch ở đoạn trên (nghiệm pháp dương tính).</a:t>
            </a:r>
            <a:endParaRPr lang="en-US" sz="3200"/>
          </a:p>
        </p:txBody>
      </p:sp>
      <p:sp>
        <p:nvSpPr>
          <p:cNvPr id="4" name="Title 1">
            <a:extLst>
              <a:ext uri="{FF2B5EF4-FFF2-40B4-BE49-F238E27FC236}">
                <a16:creationId xmlns:a16="http://schemas.microsoft.com/office/drawing/2014/main" id="{C879044E-A4CB-46B2-8F1A-3C5D0A8FE5E0}"/>
              </a:ext>
            </a:extLst>
          </p:cNvPr>
          <p:cNvSpPr>
            <a:spLocks noGrp="1"/>
          </p:cNvSpPr>
          <p:nvPr>
            <p:ph type="title"/>
          </p:nvPr>
        </p:nvSpPr>
        <p:spPr>
          <a:xfrm>
            <a:off x="838200" y="365125"/>
            <a:ext cx="10515600" cy="1325563"/>
          </a:xfrm>
        </p:spPr>
        <p:txBody>
          <a:bodyPr>
            <a:normAutofit fontScale="90000"/>
          </a:bodyPr>
          <a:lstStyle/>
          <a:p>
            <a:pPr algn="ctr"/>
            <a:r>
              <a:rPr lang="vi-VN" b="1">
                <a:solidFill>
                  <a:schemeClr val="accent1"/>
                </a:solidFill>
                <a:latin typeface="+mn-lt"/>
              </a:rPr>
              <a:t>Các nghiệm pháp đánh giá chức năng </a:t>
            </a:r>
            <a:r>
              <a:rPr lang="vi-VN" b="1">
                <a:solidFill>
                  <a:schemeClr val="accent2"/>
                </a:solidFill>
                <a:latin typeface="+mn-lt"/>
              </a:rPr>
              <a:t>van TM nông</a:t>
            </a:r>
            <a:endParaRPr lang="en-US" b="1">
              <a:solidFill>
                <a:schemeClr val="accent2"/>
              </a:solidFill>
              <a:latin typeface="+mn-lt"/>
            </a:endParaRPr>
          </a:p>
        </p:txBody>
      </p:sp>
    </p:spTree>
    <p:extLst>
      <p:ext uri="{BB962C8B-B14F-4D97-AF65-F5344CB8AC3E}">
        <p14:creationId xmlns:p14="http://schemas.microsoft.com/office/powerpoint/2010/main" val="762451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33B90-E6C8-41AA-BD6F-89EB582CC2C0}"/>
              </a:ext>
            </a:extLst>
          </p:cNvPr>
          <p:cNvPicPr>
            <a:picLocks noChangeAspect="1"/>
          </p:cNvPicPr>
          <p:nvPr/>
        </p:nvPicPr>
        <p:blipFill rotWithShape="1">
          <a:blip r:embed="rId2"/>
          <a:srcRect l="1501" t="25455" r="53635" b="13697"/>
          <a:stretch/>
        </p:blipFill>
        <p:spPr>
          <a:xfrm>
            <a:off x="182880" y="121785"/>
            <a:ext cx="8666102" cy="6611524"/>
          </a:xfrm>
          <a:prstGeom prst="rect">
            <a:avLst/>
          </a:prstGeom>
        </p:spPr>
      </p:pic>
      <p:sp>
        <p:nvSpPr>
          <p:cNvPr id="7" name="TextBox 6">
            <a:extLst>
              <a:ext uri="{FF2B5EF4-FFF2-40B4-BE49-F238E27FC236}">
                <a16:creationId xmlns:a16="http://schemas.microsoft.com/office/drawing/2014/main" id="{821F82B3-E622-4F08-8106-FA0E6DEDD9B3}"/>
              </a:ext>
            </a:extLst>
          </p:cNvPr>
          <p:cNvSpPr txBox="1"/>
          <p:nvPr/>
        </p:nvSpPr>
        <p:spPr>
          <a:xfrm>
            <a:off x="9445735" y="6490661"/>
            <a:ext cx="2746265" cy="261610"/>
          </a:xfrm>
          <a:prstGeom prst="rect">
            <a:avLst/>
          </a:prstGeom>
          <a:noFill/>
        </p:spPr>
        <p:txBody>
          <a:bodyPr wrap="none" rtlCol="0">
            <a:spAutoFit/>
          </a:bodyPr>
          <a:lstStyle/>
          <a:p>
            <a:r>
              <a:rPr lang="vi-VN" sz="1100" i="1"/>
              <a:t>Trích tài liệu Hội Tim mạch học Việt Nam</a:t>
            </a:r>
            <a:endParaRPr lang="en-US" sz="1100" i="1"/>
          </a:p>
        </p:txBody>
      </p:sp>
    </p:spTree>
    <p:extLst>
      <p:ext uri="{BB962C8B-B14F-4D97-AF65-F5344CB8AC3E}">
        <p14:creationId xmlns:p14="http://schemas.microsoft.com/office/powerpoint/2010/main" val="2419491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BA0D-66A1-4C2D-A99E-F129901AEC3F}"/>
              </a:ext>
            </a:extLst>
          </p:cNvPr>
          <p:cNvSpPr>
            <a:spLocks noGrp="1"/>
          </p:cNvSpPr>
          <p:nvPr>
            <p:ph type="title"/>
          </p:nvPr>
        </p:nvSpPr>
        <p:spPr/>
        <p:txBody>
          <a:bodyPr/>
          <a:lstStyle/>
          <a:p>
            <a:pPr algn="ctr"/>
            <a:r>
              <a:rPr lang="vi-VN" b="1">
                <a:solidFill>
                  <a:schemeClr val="accent1"/>
                </a:solidFill>
                <a:latin typeface="+mn-lt"/>
              </a:rPr>
              <a:t>Các nghiệm pháp đánh giá chức năng </a:t>
            </a:r>
            <a:r>
              <a:rPr lang="vi-VN" b="1">
                <a:solidFill>
                  <a:schemeClr val="accent2"/>
                </a:solidFill>
                <a:latin typeface="+mn-lt"/>
              </a:rPr>
              <a:t>van TM nông</a:t>
            </a:r>
            <a:endParaRPr lang="en-US" b="1">
              <a:solidFill>
                <a:schemeClr val="accent2"/>
              </a:solidFill>
              <a:latin typeface="+mn-lt"/>
            </a:endParaRPr>
          </a:p>
        </p:txBody>
      </p:sp>
      <p:sp>
        <p:nvSpPr>
          <p:cNvPr id="3" name="Content Placeholder 2">
            <a:extLst>
              <a:ext uri="{FF2B5EF4-FFF2-40B4-BE49-F238E27FC236}">
                <a16:creationId xmlns:a16="http://schemas.microsoft.com/office/drawing/2014/main" id="{855128A7-44FA-486B-B641-26B6E0D85960}"/>
              </a:ext>
            </a:extLst>
          </p:cNvPr>
          <p:cNvSpPr>
            <a:spLocks noGrp="1"/>
          </p:cNvSpPr>
          <p:nvPr>
            <p:ph idx="1"/>
          </p:nvPr>
        </p:nvSpPr>
        <p:spPr>
          <a:xfrm>
            <a:off x="838200" y="1825624"/>
            <a:ext cx="10515600" cy="4874433"/>
          </a:xfrm>
        </p:spPr>
        <p:txBody>
          <a:bodyPr>
            <a:normAutofit lnSpcReduction="10000"/>
          </a:bodyPr>
          <a:lstStyle/>
          <a:p>
            <a:r>
              <a:rPr lang="vi-VN" sz="3200" b="1" i="0">
                <a:solidFill>
                  <a:schemeClr val="accent1"/>
                </a:solidFill>
                <a:effectLst/>
                <a:latin typeface="Helvetica Neue"/>
              </a:rPr>
              <a:t>Nghiệm pháp Trendelenburg</a:t>
            </a:r>
            <a:r>
              <a:rPr lang="vi-VN" sz="3200" b="0" i="0">
                <a:solidFill>
                  <a:srgbClr val="3B3835"/>
                </a:solidFill>
                <a:effectLst/>
                <a:latin typeface="Helvetica Neue"/>
              </a:rPr>
              <a:t>: </a:t>
            </a:r>
          </a:p>
          <a:p>
            <a:pPr marL="457200" lvl="1" indent="0">
              <a:buNone/>
            </a:pPr>
            <a:r>
              <a:rPr lang="vi-VN" sz="2800" b="0" i="0">
                <a:solidFill>
                  <a:srgbClr val="3B3835"/>
                </a:solidFill>
                <a:effectLst/>
                <a:latin typeface="Helvetica Neue"/>
              </a:rPr>
              <a:t>cho bệnh nhân nằm ngửa,nâng cao chân để máu trong tĩnh mạch hiển to dồn hết vào tĩnh mạch sâu. Sau đó, đặt Garo (chỉ ép tĩnh mạch) ở sát nếp bẹn hoặc dùng ngón tay chẹn vào chỗ đổ của tĩnh mạch hiển to vào tĩnh mạch sâu. Tiếp đó, cho bệnh nhân đứng dậy, rồi bỏ Garo hoặc ngón tay chẹn ra và quan sát. </a:t>
            </a:r>
          </a:p>
          <a:p>
            <a:pPr marL="457200" lvl="1" indent="0">
              <a:buNone/>
            </a:pPr>
            <a:r>
              <a:rPr lang="vi-VN" sz="2800" b="0" i="0">
                <a:solidFill>
                  <a:srgbClr val="3B3835"/>
                </a:solidFill>
                <a:effectLst/>
                <a:latin typeface="Helvetica Neue"/>
              </a:rPr>
              <a:t>Nếu van ở vùng tĩnh mạch hiển to đổ vào tĩnh mạch sâu bị mất cơ năng thì sẽ thấy tĩnh mạch hiển to giãn to trở lại từ trên xuống trong vòng 30 giây (nghiệm pháp dương tính). Nghiệm pháp âm tính khi tĩnh mạch giãn trở lại từ dưới lên với thời gian trên 30 giây.</a:t>
            </a:r>
          </a:p>
          <a:p>
            <a:pPr marL="457200" lvl="1" indent="0" algn="ctr">
              <a:buNone/>
            </a:pPr>
            <a:r>
              <a:rPr lang="en-US" sz="1800" i="1" u="sng"/>
              <a:t>https://www.youtube.com/watch?v=8Gl6lCvvNA0</a:t>
            </a:r>
          </a:p>
        </p:txBody>
      </p:sp>
    </p:spTree>
    <p:extLst>
      <p:ext uri="{BB962C8B-B14F-4D97-AF65-F5344CB8AC3E}">
        <p14:creationId xmlns:p14="http://schemas.microsoft.com/office/powerpoint/2010/main" val="1394626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BC1A42-6156-4E57-9A47-61F0B3261ECA}"/>
              </a:ext>
            </a:extLst>
          </p:cNvPr>
          <p:cNvPicPr>
            <a:picLocks noChangeAspect="1"/>
          </p:cNvPicPr>
          <p:nvPr/>
        </p:nvPicPr>
        <p:blipFill rotWithShape="1">
          <a:blip r:embed="rId2"/>
          <a:srcRect l="1772" t="19636" r="52683" b="18546"/>
          <a:stretch/>
        </p:blipFill>
        <p:spPr>
          <a:xfrm>
            <a:off x="277090" y="0"/>
            <a:ext cx="8817034" cy="6731568"/>
          </a:xfrm>
          <a:prstGeom prst="rect">
            <a:avLst/>
          </a:prstGeom>
        </p:spPr>
      </p:pic>
      <p:sp>
        <p:nvSpPr>
          <p:cNvPr id="7" name="TextBox 6">
            <a:extLst>
              <a:ext uri="{FF2B5EF4-FFF2-40B4-BE49-F238E27FC236}">
                <a16:creationId xmlns:a16="http://schemas.microsoft.com/office/drawing/2014/main" id="{CB5F69FA-FDAB-405D-A76F-4E529A9EA676}"/>
              </a:ext>
            </a:extLst>
          </p:cNvPr>
          <p:cNvSpPr txBox="1"/>
          <p:nvPr/>
        </p:nvSpPr>
        <p:spPr>
          <a:xfrm>
            <a:off x="9445735" y="6490661"/>
            <a:ext cx="2746265" cy="261610"/>
          </a:xfrm>
          <a:prstGeom prst="rect">
            <a:avLst/>
          </a:prstGeom>
          <a:noFill/>
        </p:spPr>
        <p:txBody>
          <a:bodyPr wrap="none" rtlCol="0">
            <a:spAutoFit/>
          </a:bodyPr>
          <a:lstStyle/>
          <a:p>
            <a:r>
              <a:rPr lang="vi-VN" sz="1100" i="1"/>
              <a:t>Trích tài liệu Hội Tim mạch học Việt Nam</a:t>
            </a:r>
            <a:endParaRPr lang="en-US" sz="1100" i="1"/>
          </a:p>
        </p:txBody>
      </p:sp>
    </p:spTree>
    <p:extLst>
      <p:ext uri="{BB962C8B-B14F-4D97-AF65-F5344CB8AC3E}">
        <p14:creationId xmlns:p14="http://schemas.microsoft.com/office/powerpoint/2010/main" val="3484550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D701A1-588C-4BB8-B0D3-369B4C74067C}"/>
              </a:ext>
            </a:extLst>
          </p:cNvPr>
          <p:cNvSpPr>
            <a:spLocks noGrp="1"/>
          </p:cNvSpPr>
          <p:nvPr>
            <p:ph idx="1"/>
          </p:nvPr>
        </p:nvSpPr>
        <p:spPr/>
        <p:txBody>
          <a:bodyPr>
            <a:normAutofit fontScale="92500" lnSpcReduction="20000"/>
          </a:bodyPr>
          <a:lstStyle/>
          <a:p>
            <a:r>
              <a:rPr lang="en-US" sz="3600" b="1" i="0">
                <a:solidFill>
                  <a:schemeClr val="accent1"/>
                </a:solidFill>
                <a:effectLst/>
                <a:latin typeface="Helvetica Neue"/>
              </a:rPr>
              <a:t>Nghiệm pháp Perthes</a:t>
            </a:r>
            <a:r>
              <a:rPr lang="en-US" sz="3600" b="0" i="0">
                <a:solidFill>
                  <a:srgbClr val="3B3835"/>
                </a:solidFill>
                <a:effectLst/>
                <a:latin typeface="Helvetica Neue"/>
              </a:rPr>
              <a:t>: </a:t>
            </a:r>
            <a:endParaRPr lang="vi-VN" sz="3600" b="0" i="0">
              <a:solidFill>
                <a:srgbClr val="3B3835"/>
              </a:solidFill>
              <a:effectLst/>
              <a:latin typeface="Helvetica Neue"/>
            </a:endParaRPr>
          </a:p>
          <a:p>
            <a:pPr marL="457200" lvl="1" indent="0">
              <a:buNone/>
            </a:pPr>
            <a:r>
              <a:rPr lang="en-US" sz="3200" b="0" i="0">
                <a:solidFill>
                  <a:srgbClr val="3B3835"/>
                </a:solidFill>
                <a:effectLst/>
                <a:latin typeface="Helvetica Neue"/>
              </a:rPr>
              <a:t>buộc Garo (chỉ ép Tĩnh mạch nông) ở khoảng 1/3 giữa đùi,</a:t>
            </a:r>
            <a:r>
              <a:rPr lang="vi-VN" sz="3200" b="0" i="0">
                <a:solidFill>
                  <a:srgbClr val="3B3835"/>
                </a:solidFill>
                <a:effectLst/>
                <a:latin typeface="Helvetica Neue"/>
              </a:rPr>
              <a:t> </a:t>
            </a:r>
            <a:r>
              <a:rPr lang="en-US" sz="3200" b="0" i="0">
                <a:solidFill>
                  <a:srgbClr val="3B3835"/>
                </a:solidFill>
                <a:effectLst/>
                <a:latin typeface="Helvetica Neue"/>
              </a:rPr>
              <a:t>sau đó cho bệnh nhân đi đều trong 3-5 phút rồi quan sát các </a:t>
            </a:r>
            <a:r>
              <a:rPr lang="vi-VN" sz="3200" b="0" i="0">
                <a:solidFill>
                  <a:srgbClr val="3B3835"/>
                </a:solidFill>
                <a:effectLst/>
                <a:latin typeface="Helvetica Neue"/>
              </a:rPr>
              <a:t>t</a:t>
            </a:r>
            <a:r>
              <a:rPr lang="en-US" sz="3200" b="0" i="0">
                <a:solidFill>
                  <a:srgbClr val="3B3835"/>
                </a:solidFill>
                <a:effectLst/>
                <a:latin typeface="Helvetica Neue"/>
              </a:rPr>
              <a:t>ĩnh mạch nông ở chân</a:t>
            </a:r>
            <a:r>
              <a:rPr lang="vi-VN" sz="3200" b="0" i="0">
                <a:solidFill>
                  <a:srgbClr val="3B3835"/>
                </a:solidFill>
                <a:effectLst/>
                <a:latin typeface="Helvetica Neue"/>
              </a:rPr>
              <a:t>.</a:t>
            </a:r>
          </a:p>
          <a:p>
            <a:pPr marL="457200" lvl="1" indent="0">
              <a:buNone/>
            </a:pPr>
            <a:r>
              <a:rPr lang="vi-VN" sz="3200">
                <a:solidFill>
                  <a:srgbClr val="3B3835"/>
                </a:solidFill>
                <a:latin typeface="Helvetica Neue"/>
              </a:rPr>
              <a:t>N</a:t>
            </a:r>
            <a:r>
              <a:rPr lang="en-US" sz="3200" b="0" i="0">
                <a:solidFill>
                  <a:srgbClr val="3B3835"/>
                </a:solidFill>
                <a:effectLst/>
                <a:latin typeface="Helvetica Neue"/>
              </a:rPr>
              <a:t>ếu các </a:t>
            </a:r>
            <a:r>
              <a:rPr lang="vi-VN" sz="3200" b="0" i="0">
                <a:solidFill>
                  <a:srgbClr val="3B3835"/>
                </a:solidFill>
                <a:effectLst/>
                <a:latin typeface="Helvetica Neue"/>
              </a:rPr>
              <a:t>t</a:t>
            </a:r>
            <a:r>
              <a:rPr lang="en-US" sz="3200" b="0" i="0">
                <a:solidFill>
                  <a:srgbClr val="3B3835"/>
                </a:solidFill>
                <a:effectLst/>
                <a:latin typeface="Helvetica Neue"/>
              </a:rPr>
              <a:t>ĩnh mạch sâu bị tắc hoặc bị cản trở thì sẽ thấy các </a:t>
            </a:r>
            <a:r>
              <a:rPr lang="vi-VN" sz="3200" b="0" i="0">
                <a:solidFill>
                  <a:srgbClr val="3B3835"/>
                </a:solidFill>
                <a:effectLst/>
                <a:latin typeface="Helvetica Neue"/>
              </a:rPr>
              <a:t>t</a:t>
            </a:r>
            <a:r>
              <a:rPr lang="en-US" sz="3200" b="0" i="0">
                <a:solidFill>
                  <a:srgbClr val="3B3835"/>
                </a:solidFill>
                <a:effectLst/>
                <a:latin typeface="Helvetica Neue"/>
              </a:rPr>
              <a:t>ĩnh mạch nông giãn to ra và bệnh nhân thấy đau tức chân (nghiệm pháp </a:t>
            </a:r>
            <a:r>
              <a:rPr lang="vi-VN" sz="3200" b="0" i="0">
                <a:solidFill>
                  <a:srgbClr val="3B3835"/>
                </a:solidFill>
                <a:effectLst/>
                <a:latin typeface="Helvetica Neue"/>
              </a:rPr>
              <a:t>dương</a:t>
            </a:r>
            <a:r>
              <a:rPr lang="en-US" sz="3200" b="0" i="0">
                <a:solidFill>
                  <a:schemeClr val="bg2"/>
                </a:solidFill>
                <a:effectLst/>
                <a:latin typeface="Helvetica Neue"/>
              </a:rPr>
              <a:t> </a:t>
            </a:r>
            <a:r>
              <a:rPr lang="en-US" sz="3200" b="0" i="0">
                <a:solidFill>
                  <a:srgbClr val="3B3835"/>
                </a:solidFill>
                <a:effectLst/>
                <a:latin typeface="Helvetica Neue"/>
              </a:rPr>
              <a:t>tính). </a:t>
            </a:r>
            <a:endParaRPr lang="vi-VN" sz="3200" b="0" i="0">
              <a:solidFill>
                <a:srgbClr val="3B3835"/>
              </a:solidFill>
              <a:effectLst/>
              <a:latin typeface="Helvetica Neue"/>
            </a:endParaRPr>
          </a:p>
          <a:p>
            <a:pPr marL="457200" lvl="1" indent="0">
              <a:buNone/>
            </a:pPr>
            <a:endParaRPr lang="vi-VN" sz="3200" b="0" i="0">
              <a:solidFill>
                <a:srgbClr val="3B3835"/>
              </a:solidFill>
              <a:effectLst/>
              <a:latin typeface="Helvetica Neue"/>
            </a:endParaRPr>
          </a:p>
          <a:p>
            <a:pPr marL="457200" lvl="1" indent="0" algn="ctr">
              <a:buNone/>
            </a:pPr>
            <a:r>
              <a:rPr lang="vi-VN" sz="2000" b="0" i="1" u="sng">
                <a:solidFill>
                  <a:srgbClr val="3B3835"/>
                </a:solidFill>
                <a:effectLst/>
                <a:latin typeface="Helvetica Neue"/>
              </a:rPr>
              <a:t>https://www.youtube.com/watch?v=mcRNloDB7Cg</a:t>
            </a:r>
          </a:p>
        </p:txBody>
      </p:sp>
      <p:sp>
        <p:nvSpPr>
          <p:cNvPr id="4" name="Title 1">
            <a:extLst>
              <a:ext uri="{FF2B5EF4-FFF2-40B4-BE49-F238E27FC236}">
                <a16:creationId xmlns:a16="http://schemas.microsoft.com/office/drawing/2014/main" id="{5D159BC4-067A-4620-8296-E40CE3881D8B}"/>
              </a:ext>
            </a:extLst>
          </p:cNvPr>
          <p:cNvSpPr>
            <a:spLocks noGrp="1"/>
          </p:cNvSpPr>
          <p:nvPr>
            <p:ph type="title"/>
          </p:nvPr>
        </p:nvSpPr>
        <p:spPr>
          <a:xfrm>
            <a:off x="838200" y="365125"/>
            <a:ext cx="10515600" cy="1325563"/>
          </a:xfrm>
        </p:spPr>
        <p:txBody>
          <a:bodyPr>
            <a:normAutofit fontScale="90000"/>
          </a:bodyPr>
          <a:lstStyle/>
          <a:p>
            <a:pPr algn="ctr"/>
            <a:r>
              <a:rPr lang="vi-VN" b="1">
                <a:solidFill>
                  <a:schemeClr val="accent1"/>
                </a:solidFill>
                <a:latin typeface="+mn-lt"/>
              </a:rPr>
              <a:t>Nghiệm pháp đánh giá chức năng </a:t>
            </a:r>
            <a:br>
              <a:rPr lang="vi-VN" b="1">
                <a:solidFill>
                  <a:schemeClr val="accent1"/>
                </a:solidFill>
                <a:latin typeface="+mn-lt"/>
              </a:rPr>
            </a:br>
            <a:r>
              <a:rPr lang="vi-VN" b="1">
                <a:solidFill>
                  <a:schemeClr val="accent2"/>
                </a:solidFill>
                <a:latin typeface="+mn-lt"/>
              </a:rPr>
              <a:t>van TM sâu</a:t>
            </a:r>
            <a:endParaRPr lang="en-US" b="1">
              <a:solidFill>
                <a:schemeClr val="accent2"/>
              </a:solidFill>
              <a:latin typeface="+mn-lt"/>
            </a:endParaRPr>
          </a:p>
        </p:txBody>
      </p:sp>
    </p:spTree>
    <p:extLst>
      <p:ext uri="{BB962C8B-B14F-4D97-AF65-F5344CB8AC3E}">
        <p14:creationId xmlns:p14="http://schemas.microsoft.com/office/powerpoint/2010/main" val="3611658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D8B96E-C57E-45DB-9A9C-8A58CB7B186E}"/>
              </a:ext>
            </a:extLst>
          </p:cNvPr>
          <p:cNvSpPr txBox="1"/>
          <p:nvPr/>
        </p:nvSpPr>
        <p:spPr>
          <a:xfrm>
            <a:off x="556029" y="181957"/>
            <a:ext cx="11257280" cy="6494085"/>
          </a:xfrm>
          <a:prstGeom prst="rect">
            <a:avLst/>
          </a:prstGeom>
          <a:noFill/>
        </p:spPr>
        <p:txBody>
          <a:bodyPr wrap="square">
            <a:spAutoFit/>
          </a:bodyPr>
          <a:lstStyle/>
          <a:p>
            <a:pPr algn="ctr"/>
            <a:r>
              <a:rPr lang="vi-VN" sz="3200" b="1" dirty="0">
                <a:solidFill>
                  <a:schemeClr val="accent1"/>
                </a:solidFill>
              </a:rPr>
              <a:t>PHÂN LOẠI: HỆ THỐNG CEAP (1995) </a:t>
            </a:r>
          </a:p>
          <a:p>
            <a:pPr marL="742950" indent="-742950">
              <a:buAutoNum type="arabicPeriod"/>
            </a:pPr>
            <a:r>
              <a:rPr lang="vi-VN" sz="3200" dirty="0"/>
              <a:t>C : Lâm sàng (Clinique) </a:t>
            </a:r>
          </a:p>
          <a:p>
            <a:pPr marL="742950" indent="-742950">
              <a:buAutoNum type="arabicPeriod"/>
            </a:pPr>
            <a:r>
              <a:rPr lang="vi-VN" sz="3200" dirty="0"/>
              <a:t>E : Nguyên nhân: bẩm sinh, tiên phát hay thứ phát 		(Etiologie) </a:t>
            </a:r>
          </a:p>
          <a:p>
            <a:pPr marL="742950" indent="-742950">
              <a:buAutoNum type="arabicPeriod"/>
            </a:pPr>
            <a:r>
              <a:rPr lang="vi-VN" sz="3200" dirty="0"/>
              <a:t>A : Vị trí giải phẫu: 18 khả năng (Anatomique) </a:t>
            </a:r>
          </a:p>
          <a:p>
            <a:pPr marL="742950" indent="-742950">
              <a:buAutoNum type="arabicPeriod"/>
            </a:pPr>
            <a:r>
              <a:rPr lang="vi-VN" sz="3200" dirty="0"/>
              <a:t>P : Bệnh sinh: trào ngược, tắc nghẽn, trào ngược + tắc nghẽn (Pathogénie). </a:t>
            </a:r>
          </a:p>
          <a:p>
            <a:r>
              <a:rPr lang="vi-VN" sz="3200" dirty="0"/>
              <a:t>→ </a:t>
            </a:r>
            <a:r>
              <a:rPr lang="vi-VN" sz="3200" dirty="0">
                <a:solidFill>
                  <a:schemeClr val="accent1"/>
                </a:solidFill>
              </a:rPr>
              <a:t>Phân loại CEAP được áp dụng rộng rãi trên toàn thế giới.</a:t>
            </a:r>
            <a:endParaRPr lang="en-US" sz="3200" dirty="0">
              <a:solidFill>
                <a:schemeClr val="accent1"/>
              </a:solidFill>
            </a:endParaRPr>
          </a:p>
          <a:p>
            <a:endParaRPr lang="en-US" sz="2000" dirty="0">
              <a:solidFill>
                <a:schemeClr val="accent1"/>
              </a:solidFill>
            </a:endParaRPr>
          </a:p>
          <a:p>
            <a:r>
              <a:rPr lang="vi-VN" sz="3200" dirty="0">
                <a:solidFill>
                  <a:schemeClr val="accent1"/>
                </a:solidFill>
              </a:rPr>
              <a:t> </a:t>
            </a:r>
            <a:r>
              <a:rPr lang="vi-VN" sz="3200" dirty="0"/>
              <a:t>	→ Vẫn sử dụng trong thực hành lâm sàng</a:t>
            </a:r>
          </a:p>
          <a:p>
            <a:r>
              <a:rPr lang="vi-VN" sz="3200" dirty="0"/>
              <a:t>→ </a:t>
            </a:r>
            <a:r>
              <a:rPr lang="vi-VN" sz="3200" dirty="0">
                <a:solidFill>
                  <a:schemeClr val="accent1"/>
                </a:solidFill>
              </a:rPr>
              <a:t>Phân loại CEAP nâng cao mô tả rõ về bệnh hơn so với phân loại CEAP kinh điển. </a:t>
            </a:r>
          </a:p>
          <a:p>
            <a:r>
              <a:rPr lang="vi-VN" sz="3200" dirty="0"/>
              <a:t>	→ Chủ yếu áp dụng trong các nghiên cứu</a:t>
            </a:r>
            <a:endParaRPr lang="en-US" sz="3200" dirty="0"/>
          </a:p>
        </p:txBody>
      </p:sp>
    </p:spTree>
    <p:extLst>
      <p:ext uri="{BB962C8B-B14F-4D97-AF65-F5344CB8AC3E}">
        <p14:creationId xmlns:p14="http://schemas.microsoft.com/office/powerpoint/2010/main" val="3140139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DEEEBD-CA37-4572-8926-5605B62A1B5B}"/>
              </a:ext>
            </a:extLst>
          </p:cNvPr>
          <p:cNvSpPr txBox="1"/>
          <p:nvPr/>
        </p:nvSpPr>
        <p:spPr>
          <a:xfrm>
            <a:off x="1313411" y="189407"/>
            <a:ext cx="9626137" cy="707886"/>
          </a:xfrm>
          <a:prstGeom prst="rect">
            <a:avLst/>
          </a:prstGeom>
          <a:noFill/>
        </p:spPr>
        <p:txBody>
          <a:bodyPr wrap="square">
            <a:spAutoFit/>
          </a:bodyPr>
          <a:lstStyle/>
          <a:p>
            <a:pPr lvl="1" algn="ctr"/>
            <a:r>
              <a:rPr lang="en-US" sz="4000" b="1">
                <a:solidFill>
                  <a:schemeClr val="accent1"/>
                </a:solidFill>
                <a:latin typeface="Arial" panose="020B0604020202020204" pitchFamily="34" charset="0"/>
                <a:cs typeface="Arial" panose="020B0604020202020204" pitchFamily="34" charset="0"/>
              </a:rPr>
              <a:t>PHÂN LOẠI C</a:t>
            </a:r>
            <a:r>
              <a:rPr lang="vi-VN" sz="4000" b="1">
                <a:solidFill>
                  <a:schemeClr val="accent1"/>
                </a:solidFill>
                <a:latin typeface="Arial" panose="020B0604020202020204" pitchFamily="34" charset="0"/>
                <a:cs typeface="Arial" panose="020B0604020202020204" pitchFamily="34" charset="0"/>
              </a:rPr>
              <a:t>.</a:t>
            </a:r>
            <a:r>
              <a:rPr lang="en-US" sz="4000" b="1">
                <a:solidFill>
                  <a:schemeClr val="accent1"/>
                </a:solidFill>
                <a:latin typeface="Arial" panose="020B0604020202020204" pitchFamily="34" charset="0"/>
                <a:cs typeface="Arial" panose="020B0604020202020204" pitchFamily="34" charset="0"/>
              </a:rPr>
              <a:t>E</a:t>
            </a:r>
            <a:r>
              <a:rPr lang="vi-VN" sz="4000" b="1">
                <a:solidFill>
                  <a:schemeClr val="accent1"/>
                </a:solidFill>
                <a:latin typeface="Arial" panose="020B0604020202020204" pitchFamily="34" charset="0"/>
                <a:cs typeface="Arial" panose="020B0604020202020204" pitchFamily="34" charset="0"/>
              </a:rPr>
              <a:t>.</a:t>
            </a:r>
            <a:r>
              <a:rPr lang="en-US" sz="4000" b="1">
                <a:solidFill>
                  <a:schemeClr val="accent1"/>
                </a:solidFill>
                <a:latin typeface="Arial" panose="020B0604020202020204" pitchFamily="34" charset="0"/>
                <a:cs typeface="Arial" panose="020B0604020202020204" pitchFamily="34" charset="0"/>
              </a:rPr>
              <a:t>A</a:t>
            </a:r>
            <a:r>
              <a:rPr lang="vi-VN" sz="4000" b="1">
                <a:solidFill>
                  <a:schemeClr val="accent1"/>
                </a:solidFill>
                <a:latin typeface="Arial" panose="020B0604020202020204" pitchFamily="34" charset="0"/>
                <a:cs typeface="Arial" panose="020B0604020202020204" pitchFamily="34" charset="0"/>
              </a:rPr>
              <a:t>.</a:t>
            </a:r>
            <a:r>
              <a:rPr lang="en-US" sz="4000" b="1">
                <a:solidFill>
                  <a:schemeClr val="accent1"/>
                </a:solidFill>
                <a:latin typeface="Arial" panose="020B0604020202020204" pitchFamily="34" charset="0"/>
                <a:cs typeface="Arial" panose="020B0604020202020204" pitchFamily="34" charset="0"/>
              </a:rPr>
              <a:t>P</a:t>
            </a:r>
            <a:r>
              <a:rPr lang="vi-VN" sz="4000" b="1">
                <a:solidFill>
                  <a:schemeClr val="accent1"/>
                </a:solidFill>
                <a:latin typeface="Arial" panose="020B0604020202020204" pitchFamily="34" charset="0"/>
                <a:cs typeface="Arial" panose="020B0604020202020204" pitchFamily="34" charset="0"/>
              </a:rPr>
              <a:t>.</a:t>
            </a:r>
            <a:r>
              <a:rPr lang="en-US" sz="4000" b="1">
                <a:solidFill>
                  <a:schemeClr val="accent1"/>
                </a:solidFill>
                <a:latin typeface="Arial" panose="020B0604020202020204" pitchFamily="34" charset="0"/>
                <a:cs typeface="Arial" panose="020B0604020202020204" pitchFamily="34" charset="0"/>
              </a:rPr>
              <a:t> nâng cao</a:t>
            </a:r>
          </a:p>
        </p:txBody>
      </p:sp>
      <p:graphicFrame>
        <p:nvGraphicFramePr>
          <p:cNvPr id="6" name="Table 6">
            <a:extLst>
              <a:ext uri="{FF2B5EF4-FFF2-40B4-BE49-F238E27FC236}">
                <a16:creationId xmlns:a16="http://schemas.microsoft.com/office/drawing/2014/main" id="{03807F79-DF5B-42F4-B449-927A4E3E71F8}"/>
              </a:ext>
            </a:extLst>
          </p:cNvPr>
          <p:cNvGraphicFramePr>
            <a:graphicFrameLocks noGrp="1"/>
          </p:cNvGraphicFramePr>
          <p:nvPr/>
        </p:nvGraphicFramePr>
        <p:xfrm>
          <a:off x="649317" y="914405"/>
          <a:ext cx="10893366" cy="5760720"/>
        </p:xfrm>
        <a:graphic>
          <a:graphicData uri="http://schemas.openxmlformats.org/drawingml/2006/table">
            <a:tbl>
              <a:tblPr bandRow="1">
                <a:tableStyleId>{5C22544A-7EE6-4342-B048-85BDC9FD1C3A}</a:tableStyleId>
              </a:tblPr>
              <a:tblGrid>
                <a:gridCol w="1895302">
                  <a:extLst>
                    <a:ext uri="{9D8B030D-6E8A-4147-A177-3AD203B41FA5}">
                      <a16:colId xmlns:a16="http://schemas.microsoft.com/office/drawing/2014/main" val="3341737065"/>
                    </a:ext>
                  </a:extLst>
                </a:gridCol>
                <a:gridCol w="8998064">
                  <a:extLst>
                    <a:ext uri="{9D8B030D-6E8A-4147-A177-3AD203B41FA5}">
                      <a16:colId xmlns:a16="http://schemas.microsoft.com/office/drawing/2014/main" val="281257546"/>
                    </a:ext>
                  </a:extLst>
                </a:gridCol>
              </a:tblGrid>
              <a:tr h="936882">
                <a:tc>
                  <a:txBody>
                    <a:bodyPr/>
                    <a:lstStyle/>
                    <a:p>
                      <a:r>
                        <a:rPr lang="vi-VN" sz="2800">
                          <a:latin typeface="Arial" panose="020B0604020202020204" pitchFamily="34" charset="0"/>
                          <a:cs typeface="Arial" panose="020B0604020202020204" pitchFamily="34" charset="0"/>
                        </a:rPr>
                        <a:t>C0</a:t>
                      </a:r>
                      <a:endParaRPr lang="en-US" sz="2800">
                        <a:latin typeface="Arial" panose="020B0604020202020204" pitchFamily="34" charset="0"/>
                        <a:cs typeface="Arial" panose="020B0604020202020204" pitchFamily="34" charset="0"/>
                      </a:endParaRPr>
                    </a:p>
                  </a:txBody>
                  <a:tcPr/>
                </a:tc>
                <a:tc>
                  <a:txBody>
                    <a:bodyPr/>
                    <a:lstStyle/>
                    <a:p>
                      <a:r>
                        <a:rPr lang="vi-VN" sz="2800">
                          <a:latin typeface="Arial" panose="020B0604020202020204" pitchFamily="34" charset="0"/>
                          <a:cs typeface="Arial" panose="020B0604020202020204" pitchFamily="34" charset="0"/>
                        </a:rPr>
                        <a:t>Không có biểu hiện bệnh lý tĩnh mạch có thể quan sát hoặc</a:t>
                      </a:r>
                    </a:p>
                    <a:p>
                      <a:r>
                        <a:rPr lang="vi-VN" sz="2800">
                          <a:latin typeface="Arial" panose="020B0604020202020204" pitchFamily="34" charset="0"/>
                          <a:cs typeface="Arial" panose="020B0604020202020204" pitchFamily="34" charset="0"/>
                        </a:rPr>
                        <a:t>sờ thấy</a:t>
                      </a:r>
                    </a:p>
                  </a:txBody>
                  <a:tcPr/>
                </a:tc>
                <a:extLst>
                  <a:ext uri="{0D108BD9-81ED-4DB2-BD59-A6C34878D82A}">
                    <a16:rowId xmlns:a16="http://schemas.microsoft.com/office/drawing/2014/main" val="490388062"/>
                  </a:ext>
                </a:extLst>
              </a:tr>
              <a:tr h="655817">
                <a:tc>
                  <a:txBody>
                    <a:bodyPr/>
                    <a:lstStyle/>
                    <a:p>
                      <a:r>
                        <a:rPr lang="en-US" sz="2800">
                          <a:latin typeface="Arial" panose="020B0604020202020204" pitchFamily="34" charset="0"/>
                          <a:cs typeface="Arial" panose="020B0604020202020204" pitchFamily="34" charset="0"/>
                        </a:rPr>
                        <a:t>C1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800">
                          <a:latin typeface="Arial" panose="020B0604020202020204" pitchFamily="34" charset="0"/>
                          <a:cs typeface="Arial" panose="020B0604020202020204" pitchFamily="34" charset="0"/>
                        </a:rPr>
                        <a:t>Giãn mao tĩnh mạch mạng nhện hoặc dạng lưới ø &lt; 3 mm</a:t>
                      </a:r>
                      <a:endParaRPr lang="en-US" sz="28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76151255"/>
                  </a:ext>
                </a:extLst>
              </a:tr>
              <a:tr h="379958">
                <a:tc>
                  <a:txBody>
                    <a:bodyPr/>
                    <a:lstStyle/>
                    <a:p>
                      <a:r>
                        <a:rPr lang="en-US" sz="2800">
                          <a:latin typeface="Arial" panose="020B0604020202020204" pitchFamily="34" charset="0"/>
                          <a:cs typeface="Arial" panose="020B0604020202020204" pitchFamily="34" charset="0"/>
                        </a:rPr>
                        <a:t>C2</a:t>
                      </a:r>
                    </a:p>
                  </a:txBody>
                  <a:tcPr/>
                </a:tc>
                <a:tc>
                  <a:txBody>
                    <a:bodyPr/>
                    <a:lstStyle/>
                    <a:p>
                      <a:r>
                        <a:rPr lang="en-US" sz="2800">
                          <a:latin typeface="Arial" panose="020B0604020202020204" pitchFamily="34" charset="0"/>
                          <a:cs typeface="Arial" panose="020B0604020202020204" pitchFamily="34" charset="0"/>
                        </a:rPr>
                        <a:t>Giãn tĩnh mạch ø &gt; 3 mm</a:t>
                      </a:r>
                    </a:p>
                  </a:txBody>
                  <a:tcPr/>
                </a:tc>
                <a:extLst>
                  <a:ext uri="{0D108BD9-81ED-4DB2-BD59-A6C34878D82A}">
                    <a16:rowId xmlns:a16="http://schemas.microsoft.com/office/drawing/2014/main" val="301719572"/>
                  </a:ext>
                </a:extLst>
              </a:tr>
              <a:tr h="379958">
                <a:tc>
                  <a:txBody>
                    <a:bodyPr/>
                    <a:lstStyle/>
                    <a:p>
                      <a:r>
                        <a:rPr lang="en-US" sz="2800">
                          <a:latin typeface="Arial" panose="020B0604020202020204" pitchFamily="34" charset="0"/>
                          <a:cs typeface="Arial" panose="020B0604020202020204" pitchFamily="34" charset="0"/>
                        </a:rPr>
                        <a:t>C3</a:t>
                      </a:r>
                    </a:p>
                  </a:txBody>
                  <a:tcPr/>
                </a:tc>
                <a:tc>
                  <a:txBody>
                    <a:bodyPr/>
                    <a:lstStyle/>
                    <a:p>
                      <a:r>
                        <a:rPr lang="vi-VN" sz="2800">
                          <a:latin typeface="Arial" panose="020B0604020202020204" pitchFamily="34" charset="0"/>
                          <a:cs typeface="Arial" panose="020B0604020202020204" pitchFamily="34" charset="0"/>
                        </a:rPr>
                        <a:t>Phù chi dưới, chưa có biến đổi trên da.</a:t>
                      </a:r>
                      <a:endParaRPr lang="en-US" sz="28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5098954"/>
                  </a:ext>
                </a:extLst>
              </a:tr>
              <a:tr h="936882">
                <a:tc>
                  <a:txBody>
                    <a:bodyPr/>
                    <a:lstStyle/>
                    <a:p>
                      <a:r>
                        <a:rPr lang="en-US" sz="2800">
                          <a:latin typeface="Arial" panose="020B0604020202020204" pitchFamily="34" charset="0"/>
                          <a:cs typeface="Arial" panose="020B0604020202020204" pitchFamily="34" charset="0"/>
                        </a:rPr>
                        <a:t>C4</a:t>
                      </a:r>
                      <a:endParaRPr lang="vi-VN" sz="2800">
                        <a:latin typeface="Arial" panose="020B0604020202020204" pitchFamily="34" charset="0"/>
                        <a:cs typeface="Arial" panose="020B0604020202020204" pitchFamily="34" charset="0"/>
                      </a:endParaRPr>
                    </a:p>
                    <a:p>
                      <a:pPr marL="515938" indent="0"/>
                      <a:r>
                        <a:rPr lang="en-US" sz="2800">
                          <a:latin typeface="Arial" panose="020B0604020202020204" pitchFamily="34" charset="0"/>
                          <a:cs typeface="Arial" panose="020B0604020202020204" pitchFamily="34" charset="0"/>
                        </a:rPr>
                        <a:t>C4a </a:t>
                      </a:r>
                      <a:endParaRPr lang="vi-VN" sz="2800">
                        <a:latin typeface="Arial" panose="020B0604020202020204" pitchFamily="34" charset="0"/>
                        <a:cs typeface="Arial" panose="020B0604020202020204" pitchFamily="34" charset="0"/>
                      </a:endParaRPr>
                    </a:p>
                    <a:p>
                      <a:pPr marL="515938" indent="0"/>
                      <a:r>
                        <a:rPr lang="en-US" sz="2800">
                          <a:latin typeface="Arial" panose="020B0604020202020204" pitchFamily="34" charset="0"/>
                          <a:cs typeface="Arial" panose="020B0604020202020204" pitchFamily="34" charset="0"/>
                        </a:rPr>
                        <a:t>C4b</a:t>
                      </a:r>
                    </a:p>
                  </a:txBody>
                  <a:tcPr/>
                </a:tc>
                <a:tc>
                  <a:txBody>
                    <a:bodyPr/>
                    <a:lstStyle/>
                    <a:p>
                      <a:r>
                        <a:rPr lang="en-US" sz="2800">
                          <a:latin typeface="Arial" panose="020B0604020202020204" pitchFamily="34" charset="0"/>
                          <a:cs typeface="Arial" panose="020B0604020202020204" pitchFamily="34" charset="0"/>
                        </a:rPr>
                        <a:t>Biến đổi trên da do bệnh lý tĩnh mạch</a:t>
                      </a:r>
                      <a:r>
                        <a:rPr lang="vi-VN" sz="2800">
                          <a:latin typeface="Arial" panose="020B0604020202020204" pitchFamily="34" charset="0"/>
                          <a:cs typeface="Arial" panose="020B0604020202020204" pitchFamily="34" charset="0"/>
                        </a:rPr>
                        <a:t>:</a:t>
                      </a:r>
                    </a:p>
                    <a:p>
                      <a:pPr marL="798513" indent="0"/>
                      <a:r>
                        <a:rPr lang="vi-VN" sz="2800">
                          <a:latin typeface="Arial" panose="020B0604020202020204" pitchFamily="34" charset="0"/>
                          <a:cs typeface="Arial" panose="020B0604020202020204" pitchFamily="34" charset="0"/>
                        </a:rPr>
                        <a:t>Rối loạn sắc tố và/hoặc chàm tĩnh mạch </a:t>
                      </a:r>
                    </a:p>
                    <a:p>
                      <a:pPr marL="798513" indent="0"/>
                      <a:r>
                        <a:rPr lang="vi-VN" sz="2800">
                          <a:latin typeface="Arial" panose="020B0604020202020204" pitchFamily="34" charset="0"/>
                          <a:cs typeface="Arial" panose="020B0604020202020204" pitchFamily="34" charset="0"/>
                        </a:rPr>
                        <a:t>Xơ mỡ da và/hoặc teo trắng kiểu Milian </a:t>
                      </a:r>
                      <a:endParaRPr lang="en-US" sz="28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1497513"/>
                  </a:ext>
                </a:extLst>
              </a:tr>
              <a:tr h="379958">
                <a:tc>
                  <a:txBody>
                    <a:bodyPr/>
                    <a:lstStyle/>
                    <a:p>
                      <a:r>
                        <a:rPr lang="vi-VN" sz="2800">
                          <a:latin typeface="Arial" panose="020B0604020202020204" pitchFamily="34" charset="0"/>
                          <a:cs typeface="Arial" panose="020B0604020202020204" pitchFamily="34" charset="0"/>
                        </a:rPr>
                        <a:t>C5</a:t>
                      </a:r>
                      <a:endParaRPr lang="en-US" sz="2800">
                        <a:latin typeface="Arial" panose="020B0604020202020204" pitchFamily="34" charset="0"/>
                        <a:cs typeface="Arial" panose="020B0604020202020204" pitchFamily="34" charset="0"/>
                      </a:endParaRPr>
                    </a:p>
                  </a:txBody>
                  <a:tcPr/>
                </a:tc>
                <a:tc>
                  <a:txBody>
                    <a:bodyPr/>
                    <a:lstStyle/>
                    <a:p>
                      <a:r>
                        <a:rPr lang="en-US" sz="2800">
                          <a:latin typeface="Arial" panose="020B0604020202020204" pitchFamily="34" charset="0"/>
                          <a:cs typeface="Arial" panose="020B0604020202020204" pitchFamily="34" charset="0"/>
                        </a:rPr>
                        <a:t>Loét đã liền sẹo</a:t>
                      </a:r>
                    </a:p>
                  </a:txBody>
                  <a:tcPr/>
                </a:tc>
                <a:extLst>
                  <a:ext uri="{0D108BD9-81ED-4DB2-BD59-A6C34878D82A}">
                    <a16:rowId xmlns:a16="http://schemas.microsoft.com/office/drawing/2014/main" val="2681795274"/>
                  </a:ext>
                </a:extLst>
              </a:tr>
              <a:tr h="379958">
                <a:tc>
                  <a:txBody>
                    <a:bodyPr/>
                    <a:lstStyle/>
                    <a:p>
                      <a:r>
                        <a:rPr lang="en-US" sz="2800">
                          <a:latin typeface="Arial" panose="020B0604020202020204" pitchFamily="34" charset="0"/>
                          <a:cs typeface="Arial" panose="020B0604020202020204" pitchFamily="34" charset="0"/>
                        </a:rPr>
                        <a:t>C6</a:t>
                      </a:r>
                    </a:p>
                  </a:txBody>
                  <a:tcPr/>
                </a:tc>
                <a:tc>
                  <a:txBody>
                    <a:bodyPr/>
                    <a:lstStyle/>
                    <a:p>
                      <a:r>
                        <a:rPr lang="en-US" sz="2800">
                          <a:latin typeface="Arial" panose="020B0604020202020204" pitchFamily="34" charset="0"/>
                          <a:cs typeface="Arial" panose="020B0604020202020204" pitchFamily="34" charset="0"/>
                        </a:rPr>
                        <a:t>Loét đang tiến triển</a:t>
                      </a:r>
                    </a:p>
                  </a:txBody>
                  <a:tcPr/>
                </a:tc>
                <a:extLst>
                  <a:ext uri="{0D108BD9-81ED-4DB2-BD59-A6C34878D82A}">
                    <a16:rowId xmlns:a16="http://schemas.microsoft.com/office/drawing/2014/main" val="1897541495"/>
                  </a:ext>
                </a:extLst>
              </a:tr>
            </a:tbl>
          </a:graphicData>
        </a:graphic>
      </p:graphicFrame>
    </p:spTree>
    <p:extLst>
      <p:ext uri="{BB962C8B-B14F-4D97-AF65-F5344CB8AC3E}">
        <p14:creationId xmlns:p14="http://schemas.microsoft.com/office/powerpoint/2010/main" val="24075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1E70-6523-4FD7-BE7B-153646BA8BE8}"/>
              </a:ext>
            </a:extLst>
          </p:cNvPr>
          <p:cNvSpPr>
            <a:spLocks noGrp="1"/>
          </p:cNvSpPr>
          <p:nvPr>
            <p:ph type="title"/>
          </p:nvPr>
        </p:nvSpPr>
        <p:spPr/>
        <p:txBody>
          <a:bodyPr/>
          <a:lstStyle/>
          <a:p>
            <a:r>
              <a:rPr lang="en-US" dirty="0"/>
              <a:t>CÁC KHÁI NIỆM CƠ BẢN</a:t>
            </a:r>
          </a:p>
        </p:txBody>
      </p:sp>
      <p:sp>
        <p:nvSpPr>
          <p:cNvPr id="3" name="Content Placeholder 2">
            <a:extLst>
              <a:ext uri="{FF2B5EF4-FFF2-40B4-BE49-F238E27FC236}">
                <a16:creationId xmlns:a16="http://schemas.microsoft.com/office/drawing/2014/main" id="{CEC72879-F1EF-4D7A-AB2D-688FCC585439}"/>
              </a:ext>
            </a:extLst>
          </p:cNvPr>
          <p:cNvSpPr>
            <a:spLocks noGrp="1"/>
          </p:cNvSpPr>
          <p:nvPr>
            <p:ph idx="1"/>
          </p:nvPr>
        </p:nvSpPr>
        <p:spPr>
          <a:xfrm>
            <a:off x="1097280" y="2108201"/>
            <a:ext cx="5940829" cy="3760891"/>
          </a:xfrm>
        </p:spPr>
        <p:txBody>
          <a:bodyPr/>
          <a:lstStyle/>
          <a:p>
            <a:pPr>
              <a:buFont typeface="Arial" panose="020B0604020202020204" pitchFamily="34" charset="0"/>
              <a:buChar char="•"/>
            </a:pPr>
            <a:r>
              <a:rPr lang="en-US" dirty="0"/>
              <a:t> </a:t>
            </a:r>
            <a:r>
              <a:rPr lang="en-US" dirty="0" err="1"/>
              <a:t>Suy</a:t>
            </a:r>
            <a:r>
              <a:rPr lang="en-US" dirty="0"/>
              <a:t> </a:t>
            </a:r>
            <a:r>
              <a:rPr lang="en-US" dirty="0" err="1"/>
              <a:t>tĩnh</a:t>
            </a:r>
            <a:r>
              <a:rPr lang="en-US" dirty="0"/>
              <a:t> </a:t>
            </a:r>
            <a:r>
              <a:rPr lang="en-US" dirty="0" err="1"/>
              <a:t>mạch</a:t>
            </a:r>
            <a:r>
              <a:rPr lang="en-US" dirty="0"/>
              <a:t> (venous insufficiency) </a:t>
            </a:r>
            <a:r>
              <a:rPr lang="en-US" dirty="0" err="1"/>
              <a:t>là</a:t>
            </a:r>
            <a:r>
              <a:rPr lang="en-US" dirty="0"/>
              <a:t> </a:t>
            </a:r>
            <a:r>
              <a:rPr lang="en-US" dirty="0" err="1"/>
              <a:t>tình</a:t>
            </a:r>
            <a:r>
              <a:rPr lang="en-US" dirty="0"/>
              <a:t> </a:t>
            </a:r>
            <a:r>
              <a:rPr lang="en-US" dirty="0" err="1"/>
              <a:t>trạng</a:t>
            </a:r>
            <a:r>
              <a:rPr lang="en-US" dirty="0"/>
              <a:t> </a:t>
            </a:r>
            <a:r>
              <a:rPr lang="en-US" dirty="0" err="1"/>
              <a:t>máu</a:t>
            </a:r>
            <a:r>
              <a:rPr lang="en-US" dirty="0"/>
              <a:t> </a:t>
            </a:r>
            <a:r>
              <a:rPr lang="en-US" dirty="0" err="1"/>
              <a:t>không</a:t>
            </a:r>
            <a:r>
              <a:rPr lang="en-US" dirty="0"/>
              <a:t> </a:t>
            </a:r>
            <a:r>
              <a:rPr lang="en-US" dirty="0" err="1"/>
              <a:t>đi</a:t>
            </a:r>
            <a:r>
              <a:rPr lang="en-US" dirty="0"/>
              <a:t> </a:t>
            </a:r>
            <a:r>
              <a:rPr lang="en-US" dirty="0" err="1"/>
              <a:t>được</a:t>
            </a:r>
            <a:r>
              <a:rPr lang="en-US" dirty="0"/>
              <a:t> </a:t>
            </a:r>
            <a:r>
              <a:rPr lang="en-US" dirty="0" err="1"/>
              <a:t>từ</a:t>
            </a:r>
            <a:r>
              <a:rPr lang="en-US" dirty="0"/>
              <a:t> </a:t>
            </a:r>
            <a:r>
              <a:rPr lang="en-US" dirty="0" err="1"/>
              <a:t>hệ</a:t>
            </a:r>
            <a:r>
              <a:rPr lang="en-US" dirty="0"/>
              <a:t> </a:t>
            </a:r>
            <a:r>
              <a:rPr lang="en-US" dirty="0" err="1"/>
              <a:t>thống</a:t>
            </a:r>
            <a:r>
              <a:rPr lang="en-US" dirty="0"/>
              <a:t> </a:t>
            </a:r>
            <a:r>
              <a:rPr lang="en-US" dirty="0" err="1"/>
              <a:t>tĩnh</a:t>
            </a:r>
            <a:r>
              <a:rPr lang="en-US" dirty="0"/>
              <a:t> </a:t>
            </a:r>
            <a:r>
              <a:rPr lang="en-US" dirty="0" err="1"/>
              <a:t>mạch</a:t>
            </a:r>
            <a:r>
              <a:rPr lang="en-US" dirty="0"/>
              <a:t> </a:t>
            </a:r>
            <a:r>
              <a:rPr lang="en-US" dirty="0" err="1"/>
              <a:t>về</a:t>
            </a:r>
            <a:r>
              <a:rPr lang="en-US" dirty="0"/>
              <a:t> </a:t>
            </a:r>
            <a:r>
              <a:rPr lang="en-US" dirty="0" err="1"/>
              <a:t>tim</a:t>
            </a:r>
            <a:r>
              <a:rPr lang="en-US" dirty="0"/>
              <a:t>, </a:t>
            </a:r>
            <a:r>
              <a:rPr lang="en-US" dirty="0" err="1"/>
              <a:t>trong</a:t>
            </a:r>
            <a:r>
              <a:rPr lang="en-US" dirty="0"/>
              <a:t> </a:t>
            </a:r>
            <a:r>
              <a:rPr lang="en-US" dirty="0" err="1"/>
              <a:t>đó</a:t>
            </a:r>
            <a:r>
              <a:rPr lang="en-US" dirty="0"/>
              <a:t> chia </a:t>
            </a:r>
            <a:r>
              <a:rPr lang="en-US" dirty="0" err="1"/>
              <a:t>thành</a:t>
            </a:r>
            <a:r>
              <a:rPr lang="en-US" dirty="0"/>
              <a:t> </a:t>
            </a:r>
            <a:r>
              <a:rPr lang="en-US" dirty="0" err="1"/>
              <a:t>suy</a:t>
            </a:r>
            <a:r>
              <a:rPr lang="en-US" dirty="0"/>
              <a:t> </a:t>
            </a:r>
            <a:r>
              <a:rPr lang="en-US" dirty="0" err="1"/>
              <a:t>tĩnh</a:t>
            </a:r>
            <a:r>
              <a:rPr lang="en-US" dirty="0"/>
              <a:t> </a:t>
            </a:r>
            <a:r>
              <a:rPr lang="en-US" dirty="0" err="1"/>
              <a:t>mạch</a:t>
            </a:r>
            <a:r>
              <a:rPr lang="en-US" dirty="0"/>
              <a:t> </a:t>
            </a:r>
            <a:r>
              <a:rPr lang="en-US" dirty="0" err="1"/>
              <a:t>cấp</a:t>
            </a:r>
            <a:r>
              <a:rPr lang="en-US" dirty="0"/>
              <a:t> (acute) </a:t>
            </a:r>
            <a:r>
              <a:rPr lang="en-US" dirty="0" err="1"/>
              <a:t>và</a:t>
            </a:r>
            <a:r>
              <a:rPr lang="en-US" dirty="0"/>
              <a:t> </a:t>
            </a:r>
            <a:r>
              <a:rPr lang="en-US" dirty="0" err="1"/>
              <a:t>mạn</a:t>
            </a:r>
            <a:r>
              <a:rPr lang="en-US" dirty="0"/>
              <a:t> (chronic).</a:t>
            </a:r>
          </a:p>
        </p:txBody>
      </p:sp>
      <p:pic>
        <p:nvPicPr>
          <p:cNvPr id="5" name="Picture 4">
            <a:extLst>
              <a:ext uri="{FF2B5EF4-FFF2-40B4-BE49-F238E27FC236}">
                <a16:creationId xmlns:a16="http://schemas.microsoft.com/office/drawing/2014/main" id="{F3DC469B-6A5C-4E05-BA33-9E4C71071240}"/>
              </a:ext>
            </a:extLst>
          </p:cNvPr>
          <p:cNvPicPr>
            <a:picLocks noChangeAspect="1"/>
          </p:cNvPicPr>
          <p:nvPr/>
        </p:nvPicPr>
        <p:blipFill rotWithShape="1">
          <a:blip r:embed="rId2"/>
          <a:srcRect l="27779" t="1" r="24930" b="1"/>
          <a:stretch/>
        </p:blipFill>
        <p:spPr>
          <a:xfrm>
            <a:off x="7967880" y="286603"/>
            <a:ext cx="2709358" cy="6059329"/>
          </a:xfrm>
          <a:prstGeom prst="rect">
            <a:avLst/>
          </a:prstGeom>
        </p:spPr>
      </p:pic>
    </p:spTree>
    <p:extLst>
      <p:ext uri="{BB962C8B-B14F-4D97-AF65-F5344CB8AC3E}">
        <p14:creationId xmlns:p14="http://schemas.microsoft.com/office/powerpoint/2010/main" val="1027320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4C22C7-F729-4D2D-AAEC-B7C0F7DAED6B}"/>
              </a:ext>
            </a:extLst>
          </p:cNvPr>
          <p:cNvPicPr>
            <a:picLocks noChangeAspect="1"/>
          </p:cNvPicPr>
          <p:nvPr/>
        </p:nvPicPr>
        <p:blipFill rotWithShape="1">
          <a:blip r:embed="rId2"/>
          <a:srcRect l="3682" t="16243" r="55273" b="5697"/>
          <a:stretch/>
        </p:blipFill>
        <p:spPr>
          <a:xfrm>
            <a:off x="83670" y="0"/>
            <a:ext cx="6410738" cy="6858000"/>
          </a:xfrm>
          <a:prstGeom prst="rect">
            <a:avLst/>
          </a:prstGeom>
        </p:spPr>
      </p:pic>
      <p:pic>
        <p:nvPicPr>
          <p:cNvPr id="7" name="Picture 6">
            <a:extLst>
              <a:ext uri="{FF2B5EF4-FFF2-40B4-BE49-F238E27FC236}">
                <a16:creationId xmlns:a16="http://schemas.microsoft.com/office/drawing/2014/main" id="{1064E602-8E12-4EE8-A8DB-5435E0555E09}"/>
              </a:ext>
            </a:extLst>
          </p:cNvPr>
          <p:cNvPicPr>
            <a:picLocks noChangeAspect="1"/>
          </p:cNvPicPr>
          <p:nvPr/>
        </p:nvPicPr>
        <p:blipFill rotWithShape="1">
          <a:blip r:embed="rId3"/>
          <a:srcRect l="4773" t="40242" r="59500" b="18546"/>
          <a:stretch/>
        </p:blipFill>
        <p:spPr>
          <a:xfrm>
            <a:off x="6494408" y="0"/>
            <a:ext cx="5697592" cy="3696913"/>
          </a:xfrm>
          <a:prstGeom prst="rect">
            <a:avLst/>
          </a:prstGeom>
        </p:spPr>
      </p:pic>
      <p:sp>
        <p:nvSpPr>
          <p:cNvPr id="8" name="TextBox 7">
            <a:extLst>
              <a:ext uri="{FF2B5EF4-FFF2-40B4-BE49-F238E27FC236}">
                <a16:creationId xmlns:a16="http://schemas.microsoft.com/office/drawing/2014/main" id="{D3469C04-C7A1-4EFF-B016-077AF52B8094}"/>
              </a:ext>
            </a:extLst>
          </p:cNvPr>
          <p:cNvSpPr txBox="1"/>
          <p:nvPr/>
        </p:nvSpPr>
        <p:spPr>
          <a:xfrm>
            <a:off x="7323872" y="6201294"/>
            <a:ext cx="3882794" cy="430887"/>
          </a:xfrm>
          <a:prstGeom prst="rect">
            <a:avLst/>
          </a:prstGeom>
          <a:noFill/>
        </p:spPr>
        <p:txBody>
          <a:bodyPr wrap="none" rtlCol="0">
            <a:spAutoFit/>
          </a:bodyPr>
          <a:lstStyle/>
          <a:p>
            <a:r>
              <a:rPr lang="vi-VN" sz="1100" i="1"/>
              <a:t>Trích sách: Điều trị học Ngoại khoa Lồng ngực – Tim mạch </a:t>
            </a:r>
          </a:p>
          <a:p>
            <a:r>
              <a:rPr lang="vi-VN" sz="1100" i="1"/>
              <a:t>(BM Ngoại – ĐHYD TP HCM)</a:t>
            </a:r>
            <a:endParaRPr lang="en-US" sz="1100" i="1"/>
          </a:p>
        </p:txBody>
      </p:sp>
    </p:spTree>
    <p:extLst>
      <p:ext uri="{BB962C8B-B14F-4D97-AF65-F5344CB8AC3E}">
        <p14:creationId xmlns:p14="http://schemas.microsoft.com/office/powerpoint/2010/main" val="1990354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CA1BB2-78EF-49A6-90A2-10735CFFD54E}"/>
              </a:ext>
            </a:extLst>
          </p:cNvPr>
          <p:cNvPicPr>
            <a:picLocks noChangeAspect="1"/>
          </p:cNvPicPr>
          <p:nvPr/>
        </p:nvPicPr>
        <p:blipFill rotWithShape="1">
          <a:blip r:embed="rId2"/>
          <a:srcRect l="1121" t="30546" r="54181" b="7879"/>
          <a:stretch/>
        </p:blipFill>
        <p:spPr>
          <a:xfrm>
            <a:off x="0" y="-139612"/>
            <a:ext cx="9210502" cy="7137223"/>
          </a:xfrm>
          <a:prstGeom prst="rect">
            <a:avLst/>
          </a:prstGeom>
        </p:spPr>
      </p:pic>
      <p:sp>
        <p:nvSpPr>
          <p:cNvPr id="7" name="TextBox 6">
            <a:extLst>
              <a:ext uri="{FF2B5EF4-FFF2-40B4-BE49-F238E27FC236}">
                <a16:creationId xmlns:a16="http://schemas.microsoft.com/office/drawing/2014/main" id="{D24A1C63-29EB-47AC-AD13-93F1BB0B685C}"/>
              </a:ext>
            </a:extLst>
          </p:cNvPr>
          <p:cNvSpPr txBox="1"/>
          <p:nvPr/>
        </p:nvSpPr>
        <p:spPr>
          <a:xfrm>
            <a:off x="9445735" y="6490661"/>
            <a:ext cx="2746265" cy="261610"/>
          </a:xfrm>
          <a:prstGeom prst="rect">
            <a:avLst/>
          </a:prstGeom>
          <a:noFill/>
        </p:spPr>
        <p:txBody>
          <a:bodyPr wrap="none" rtlCol="0">
            <a:spAutoFit/>
          </a:bodyPr>
          <a:lstStyle/>
          <a:p>
            <a:r>
              <a:rPr lang="vi-VN" sz="1100" i="1"/>
              <a:t>Trích tài liệu Hội Tim mạch học Việt Nam</a:t>
            </a:r>
            <a:endParaRPr lang="en-US" sz="1100" i="1"/>
          </a:p>
        </p:txBody>
      </p:sp>
    </p:spTree>
    <p:extLst>
      <p:ext uri="{BB962C8B-B14F-4D97-AF65-F5344CB8AC3E}">
        <p14:creationId xmlns:p14="http://schemas.microsoft.com/office/powerpoint/2010/main" val="3256759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591C-EC48-4C56-9616-63986205CE28}"/>
              </a:ext>
            </a:extLst>
          </p:cNvPr>
          <p:cNvSpPr>
            <a:spLocks noGrp="1"/>
          </p:cNvSpPr>
          <p:nvPr>
            <p:ph type="title"/>
          </p:nvPr>
        </p:nvSpPr>
        <p:spPr/>
        <p:txBody>
          <a:bodyPr/>
          <a:lstStyle/>
          <a:p>
            <a:pPr algn="ctr"/>
            <a:r>
              <a:rPr lang="vi-VN" b="1">
                <a:solidFill>
                  <a:schemeClr val="accent1"/>
                </a:solidFill>
                <a:latin typeface="+mn-lt"/>
              </a:rPr>
              <a:t>E: nguyên nhân</a:t>
            </a:r>
            <a:br>
              <a:rPr lang="vi-VN" b="1">
                <a:solidFill>
                  <a:schemeClr val="accent1"/>
                </a:solidFill>
                <a:latin typeface="+mn-lt"/>
              </a:rPr>
            </a:br>
            <a:r>
              <a:rPr lang="vi-VN" b="1">
                <a:solidFill>
                  <a:schemeClr val="accent1"/>
                </a:solidFill>
                <a:latin typeface="+mn-lt"/>
              </a:rPr>
              <a:t>Phân loại nguyên nhân</a:t>
            </a:r>
            <a:endParaRPr lang="en-US" b="1">
              <a:solidFill>
                <a:schemeClr val="accent1"/>
              </a:solidFill>
              <a:latin typeface="+mn-lt"/>
            </a:endParaRPr>
          </a:p>
        </p:txBody>
      </p:sp>
      <p:graphicFrame>
        <p:nvGraphicFramePr>
          <p:cNvPr id="5" name="Table 5">
            <a:extLst>
              <a:ext uri="{FF2B5EF4-FFF2-40B4-BE49-F238E27FC236}">
                <a16:creationId xmlns:a16="http://schemas.microsoft.com/office/drawing/2014/main" id="{39CCFC01-5CEF-4A90-A10A-29E2D06C5A08}"/>
              </a:ext>
            </a:extLst>
          </p:cNvPr>
          <p:cNvGraphicFramePr>
            <a:graphicFrameLocks noGrp="1"/>
          </p:cNvGraphicFramePr>
          <p:nvPr>
            <p:ph idx="1"/>
          </p:nvPr>
        </p:nvGraphicFramePr>
        <p:xfrm>
          <a:off x="838200" y="1825625"/>
          <a:ext cx="10515600" cy="4023360"/>
        </p:xfrm>
        <a:graphic>
          <a:graphicData uri="http://schemas.openxmlformats.org/drawingml/2006/table">
            <a:tbl>
              <a:tblPr bandRow="1">
                <a:tableStyleId>{5C22544A-7EE6-4342-B048-85BDC9FD1C3A}</a:tableStyleId>
              </a:tblPr>
              <a:tblGrid>
                <a:gridCol w="1402080">
                  <a:extLst>
                    <a:ext uri="{9D8B030D-6E8A-4147-A177-3AD203B41FA5}">
                      <a16:colId xmlns:a16="http://schemas.microsoft.com/office/drawing/2014/main" val="226414100"/>
                    </a:ext>
                  </a:extLst>
                </a:gridCol>
                <a:gridCol w="9113520">
                  <a:extLst>
                    <a:ext uri="{9D8B030D-6E8A-4147-A177-3AD203B41FA5}">
                      <a16:colId xmlns:a16="http://schemas.microsoft.com/office/drawing/2014/main" val="4196265960"/>
                    </a:ext>
                  </a:extLst>
                </a:gridCol>
              </a:tblGrid>
              <a:tr h="370840">
                <a:tc>
                  <a:txBody>
                    <a:bodyPr/>
                    <a:lstStyle/>
                    <a:p>
                      <a:r>
                        <a:rPr lang="vi-VN" sz="4800" b="0"/>
                        <a:t>E</a:t>
                      </a:r>
                      <a:r>
                        <a:rPr lang="vi-VN" sz="4800" b="0" baseline="-25000"/>
                        <a:t>C</a:t>
                      </a:r>
                      <a:endParaRPr lang="en-US" sz="4800" b="0"/>
                    </a:p>
                  </a:txBody>
                  <a:tcPr/>
                </a:tc>
                <a:tc>
                  <a:txBody>
                    <a:bodyPr/>
                    <a:lstStyle/>
                    <a:p>
                      <a:r>
                        <a:rPr lang="vi-VN" sz="4800" b="0"/>
                        <a:t>Bẩm sinh</a:t>
                      </a:r>
                      <a:endParaRPr lang="en-US" sz="4800" b="0"/>
                    </a:p>
                  </a:txBody>
                  <a:tcPr/>
                </a:tc>
                <a:extLst>
                  <a:ext uri="{0D108BD9-81ED-4DB2-BD59-A6C34878D82A}">
                    <a16:rowId xmlns:a16="http://schemas.microsoft.com/office/drawing/2014/main" val="1500213670"/>
                  </a:ext>
                </a:extLst>
              </a:tr>
              <a:tr h="370840">
                <a:tc>
                  <a:txBody>
                    <a:bodyPr/>
                    <a:lstStyle/>
                    <a:p>
                      <a:r>
                        <a:rPr lang="vi-VN" sz="4800" b="0"/>
                        <a:t>E</a:t>
                      </a:r>
                      <a:r>
                        <a:rPr lang="vi-VN" sz="4800" b="0" baseline="-25000"/>
                        <a:t>P</a:t>
                      </a:r>
                      <a:endParaRPr lang="en-US" sz="4800" b="0"/>
                    </a:p>
                  </a:txBody>
                  <a:tcPr/>
                </a:tc>
                <a:tc>
                  <a:txBody>
                    <a:bodyPr/>
                    <a:lstStyle/>
                    <a:p>
                      <a:r>
                        <a:rPr lang="vi-VN" sz="4800" b="0"/>
                        <a:t>Tiên phát</a:t>
                      </a:r>
                      <a:endParaRPr lang="en-US" sz="4800" b="0"/>
                    </a:p>
                  </a:txBody>
                  <a:tcPr/>
                </a:tc>
                <a:extLst>
                  <a:ext uri="{0D108BD9-81ED-4DB2-BD59-A6C34878D82A}">
                    <a16:rowId xmlns:a16="http://schemas.microsoft.com/office/drawing/2014/main" val="795931480"/>
                  </a:ext>
                </a:extLst>
              </a:tr>
              <a:tr h="370840">
                <a:tc>
                  <a:txBody>
                    <a:bodyPr/>
                    <a:lstStyle/>
                    <a:p>
                      <a:r>
                        <a:rPr lang="vi-VN" sz="4800" b="0"/>
                        <a:t>E</a:t>
                      </a:r>
                      <a:r>
                        <a:rPr lang="vi-VN" sz="4800" b="0" baseline="-25000"/>
                        <a:t>S</a:t>
                      </a:r>
                      <a:endParaRPr lang="en-US" sz="4800" b="0"/>
                    </a:p>
                  </a:txBody>
                  <a:tcPr/>
                </a:tc>
                <a:tc>
                  <a:txBody>
                    <a:bodyPr/>
                    <a:lstStyle/>
                    <a:p>
                      <a:r>
                        <a:rPr lang="vi-VN" sz="4800" b="0"/>
                        <a:t>Thứ phát (sau HKTM)</a:t>
                      </a:r>
                      <a:endParaRPr lang="en-US" sz="4800" b="0"/>
                    </a:p>
                  </a:txBody>
                  <a:tcPr/>
                </a:tc>
                <a:extLst>
                  <a:ext uri="{0D108BD9-81ED-4DB2-BD59-A6C34878D82A}">
                    <a16:rowId xmlns:a16="http://schemas.microsoft.com/office/drawing/2014/main" val="757627885"/>
                  </a:ext>
                </a:extLst>
              </a:tr>
              <a:tr h="370840">
                <a:tc>
                  <a:txBody>
                    <a:bodyPr/>
                    <a:lstStyle/>
                    <a:p>
                      <a:r>
                        <a:rPr lang="vi-VN" sz="4800" b="0"/>
                        <a:t>E</a:t>
                      </a:r>
                      <a:r>
                        <a:rPr lang="vi-VN" sz="4800" b="0" baseline="-25000"/>
                        <a:t>N</a:t>
                      </a:r>
                      <a:endParaRPr lang="en-US" sz="4800" b="0"/>
                    </a:p>
                  </a:txBody>
                  <a:tcPr/>
                </a:tc>
                <a:tc>
                  <a:txBody>
                    <a:bodyPr/>
                    <a:lstStyle/>
                    <a:p>
                      <a:r>
                        <a:rPr lang="vi-VN" sz="4800" b="0"/>
                        <a:t>Không xác định được nguyên nhân tĩnh mạch</a:t>
                      </a:r>
                      <a:endParaRPr lang="en-US" sz="4800" b="0"/>
                    </a:p>
                  </a:txBody>
                  <a:tcPr/>
                </a:tc>
                <a:extLst>
                  <a:ext uri="{0D108BD9-81ED-4DB2-BD59-A6C34878D82A}">
                    <a16:rowId xmlns:a16="http://schemas.microsoft.com/office/drawing/2014/main" val="4130273910"/>
                  </a:ext>
                </a:extLst>
              </a:tr>
            </a:tbl>
          </a:graphicData>
        </a:graphic>
      </p:graphicFrame>
    </p:spTree>
    <p:extLst>
      <p:ext uri="{BB962C8B-B14F-4D97-AF65-F5344CB8AC3E}">
        <p14:creationId xmlns:p14="http://schemas.microsoft.com/office/powerpoint/2010/main" val="789852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D6D2-C4AD-45FC-874E-7114AD1AA34A}"/>
              </a:ext>
            </a:extLst>
          </p:cNvPr>
          <p:cNvSpPr>
            <a:spLocks noGrp="1"/>
          </p:cNvSpPr>
          <p:nvPr>
            <p:ph type="title"/>
          </p:nvPr>
        </p:nvSpPr>
        <p:spPr/>
        <p:txBody>
          <a:bodyPr/>
          <a:lstStyle/>
          <a:p>
            <a:pPr algn="ctr"/>
            <a:r>
              <a:rPr lang="vi-VN" b="1">
                <a:solidFill>
                  <a:schemeClr val="accent1"/>
                </a:solidFill>
                <a:latin typeface="+mn-lt"/>
              </a:rPr>
              <a:t>A: GIẢI PHẪU</a:t>
            </a:r>
            <a:br>
              <a:rPr lang="vi-VN" b="1">
                <a:solidFill>
                  <a:schemeClr val="accent1"/>
                </a:solidFill>
                <a:latin typeface="+mn-lt"/>
              </a:rPr>
            </a:br>
            <a:r>
              <a:rPr lang="vi-VN" b="1">
                <a:solidFill>
                  <a:schemeClr val="accent1"/>
                </a:solidFill>
                <a:latin typeface="+mn-lt"/>
              </a:rPr>
              <a:t>PHÂN LOẠI GIẢI PHẪU</a:t>
            </a:r>
            <a:endParaRPr lang="en-US" b="1">
              <a:solidFill>
                <a:schemeClr val="accent1"/>
              </a:solidFill>
              <a:latin typeface="+mn-lt"/>
            </a:endParaRPr>
          </a:p>
        </p:txBody>
      </p:sp>
      <p:graphicFrame>
        <p:nvGraphicFramePr>
          <p:cNvPr id="4" name="Table 4">
            <a:extLst>
              <a:ext uri="{FF2B5EF4-FFF2-40B4-BE49-F238E27FC236}">
                <a16:creationId xmlns:a16="http://schemas.microsoft.com/office/drawing/2014/main" id="{0EEC09E7-800D-4C0A-B986-DDF3DACF2052}"/>
              </a:ext>
            </a:extLst>
          </p:cNvPr>
          <p:cNvGraphicFramePr>
            <a:graphicFrameLocks noGrp="1"/>
          </p:cNvGraphicFramePr>
          <p:nvPr>
            <p:ph idx="1"/>
          </p:nvPr>
        </p:nvGraphicFramePr>
        <p:xfrm>
          <a:off x="1760220" y="2148840"/>
          <a:ext cx="8671560" cy="4023360"/>
        </p:xfrm>
        <a:graphic>
          <a:graphicData uri="http://schemas.openxmlformats.org/drawingml/2006/table">
            <a:tbl>
              <a:tblPr bandRow="1">
                <a:tableStyleId>{5C22544A-7EE6-4342-B048-85BDC9FD1C3A}</a:tableStyleId>
              </a:tblPr>
              <a:tblGrid>
                <a:gridCol w="2048499">
                  <a:extLst>
                    <a:ext uri="{9D8B030D-6E8A-4147-A177-3AD203B41FA5}">
                      <a16:colId xmlns:a16="http://schemas.microsoft.com/office/drawing/2014/main" val="3143660753"/>
                    </a:ext>
                  </a:extLst>
                </a:gridCol>
                <a:gridCol w="6623061">
                  <a:extLst>
                    <a:ext uri="{9D8B030D-6E8A-4147-A177-3AD203B41FA5}">
                      <a16:colId xmlns:a16="http://schemas.microsoft.com/office/drawing/2014/main" val="674108338"/>
                    </a:ext>
                  </a:extLst>
                </a:gridCol>
              </a:tblGrid>
              <a:tr h="370840">
                <a:tc>
                  <a:txBody>
                    <a:bodyPr/>
                    <a:lstStyle/>
                    <a:p>
                      <a:r>
                        <a:rPr lang="vi-VN" sz="4800"/>
                        <a:t>A</a:t>
                      </a:r>
                      <a:r>
                        <a:rPr lang="vi-VN" sz="4800" baseline="-25000"/>
                        <a:t>S</a:t>
                      </a:r>
                      <a:endParaRPr lang="en-US" sz="4800"/>
                    </a:p>
                  </a:txBody>
                  <a:tcPr/>
                </a:tc>
                <a:tc>
                  <a:txBody>
                    <a:bodyPr/>
                    <a:lstStyle/>
                    <a:p>
                      <a:r>
                        <a:rPr lang="vi-VN" sz="4800"/>
                        <a:t>TM nông</a:t>
                      </a:r>
                      <a:endParaRPr lang="en-US" sz="4800"/>
                    </a:p>
                  </a:txBody>
                  <a:tcPr/>
                </a:tc>
                <a:extLst>
                  <a:ext uri="{0D108BD9-81ED-4DB2-BD59-A6C34878D82A}">
                    <a16:rowId xmlns:a16="http://schemas.microsoft.com/office/drawing/2014/main" val="3378062746"/>
                  </a:ext>
                </a:extLst>
              </a:tr>
              <a:tr h="370840">
                <a:tc>
                  <a:txBody>
                    <a:bodyPr/>
                    <a:lstStyle/>
                    <a:p>
                      <a:r>
                        <a:rPr lang="vi-VN" sz="4800"/>
                        <a:t>A</a:t>
                      </a:r>
                      <a:r>
                        <a:rPr lang="vi-VN" sz="4800" baseline="-25000"/>
                        <a:t>D</a:t>
                      </a:r>
                      <a:endParaRPr lang="en-US" sz="4800"/>
                    </a:p>
                  </a:txBody>
                  <a:tcPr/>
                </a:tc>
                <a:tc>
                  <a:txBody>
                    <a:bodyPr/>
                    <a:lstStyle/>
                    <a:p>
                      <a:r>
                        <a:rPr lang="vi-VN" sz="4800"/>
                        <a:t>TM sâu</a:t>
                      </a:r>
                      <a:endParaRPr lang="en-US" sz="4800"/>
                    </a:p>
                  </a:txBody>
                  <a:tcPr/>
                </a:tc>
                <a:extLst>
                  <a:ext uri="{0D108BD9-81ED-4DB2-BD59-A6C34878D82A}">
                    <a16:rowId xmlns:a16="http://schemas.microsoft.com/office/drawing/2014/main" val="1047501030"/>
                  </a:ext>
                </a:extLst>
              </a:tr>
              <a:tr h="370840">
                <a:tc>
                  <a:txBody>
                    <a:bodyPr/>
                    <a:lstStyle/>
                    <a:p>
                      <a:r>
                        <a:rPr lang="vi-VN" sz="4800"/>
                        <a:t>A</a:t>
                      </a:r>
                      <a:r>
                        <a:rPr lang="vi-VN" sz="4800" baseline="-25000"/>
                        <a:t>P</a:t>
                      </a:r>
                      <a:endParaRPr lang="en-US" sz="4800"/>
                    </a:p>
                  </a:txBody>
                  <a:tcPr/>
                </a:tc>
                <a:tc>
                  <a:txBody>
                    <a:bodyPr/>
                    <a:lstStyle/>
                    <a:p>
                      <a:r>
                        <a:rPr lang="vi-VN" sz="4800"/>
                        <a:t>TM xuyên</a:t>
                      </a:r>
                      <a:endParaRPr lang="en-US" sz="4800"/>
                    </a:p>
                  </a:txBody>
                  <a:tcPr/>
                </a:tc>
                <a:extLst>
                  <a:ext uri="{0D108BD9-81ED-4DB2-BD59-A6C34878D82A}">
                    <a16:rowId xmlns:a16="http://schemas.microsoft.com/office/drawing/2014/main" val="3088099790"/>
                  </a:ext>
                </a:extLst>
              </a:tr>
              <a:tr h="370840">
                <a:tc>
                  <a:txBody>
                    <a:bodyPr/>
                    <a:lstStyle/>
                    <a:p>
                      <a:r>
                        <a:rPr lang="vi-VN" sz="4800"/>
                        <a:t>A</a:t>
                      </a:r>
                      <a:r>
                        <a:rPr lang="vi-VN" sz="4800" baseline="-25000"/>
                        <a:t>N</a:t>
                      </a:r>
                      <a:endParaRPr lang="en-US" sz="4800"/>
                    </a:p>
                  </a:txBody>
                  <a:tcPr/>
                </a:tc>
                <a:tc>
                  <a:txBody>
                    <a:bodyPr/>
                    <a:lstStyle/>
                    <a:p>
                      <a:r>
                        <a:rPr lang="vi-VN" sz="4800"/>
                        <a:t>Vị trí TM không xác định</a:t>
                      </a:r>
                      <a:endParaRPr lang="en-US" sz="4800"/>
                    </a:p>
                  </a:txBody>
                  <a:tcPr/>
                </a:tc>
                <a:extLst>
                  <a:ext uri="{0D108BD9-81ED-4DB2-BD59-A6C34878D82A}">
                    <a16:rowId xmlns:a16="http://schemas.microsoft.com/office/drawing/2014/main" val="2422929060"/>
                  </a:ext>
                </a:extLst>
              </a:tr>
            </a:tbl>
          </a:graphicData>
        </a:graphic>
      </p:graphicFrame>
    </p:spTree>
    <p:extLst>
      <p:ext uri="{BB962C8B-B14F-4D97-AF65-F5344CB8AC3E}">
        <p14:creationId xmlns:p14="http://schemas.microsoft.com/office/powerpoint/2010/main" val="3478076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A5B718-698D-439A-9329-E5243910B269}"/>
              </a:ext>
            </a:extLst>
          </p:cNvPr>
          <p:cNvPicPr>
            <a:picLocks noGrp="1" noChangeAspect="1"/>
          </p:cNvPicPr>
          <p:nvPr>
            <p:ph idx="1"/>
          </p:nvPr>
        </p:nvPicPr>
        <p:blipFill rotWithShape="1">
          <a:blip r:embed="rId2"/>
          <a:srcRect l="617" t="30193" r="51648" b="21007"/>
          <a:stretch/>
        </p:blipFill>
        <p:spPr>
          <a:xfrm>
            <a:off x="160534" y="1"/>
            <a:ext cx="11926171" cy="6857999"/>
          </a:xfrm>
        </p:spPr>
      </p:pic>
    </p:spTree>
    <p:extLst>
      <p:ext uri="{BB962C8B-B14F-4D97-AF65-F5344CB8AC3E}">
        <p14:creationId xmlns:p14="http://schemas.microsoft.com/office/powerpoint/2010/main" val="2699859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E07B-352F-40E3-A053-FC51B841B771}"/>
              </a:ext>
            </a:extLst>
          </p:cNvPr>
          <p:cNvSpPr>
            <a:spLocks noGrp="1"/>
          </p:cNvSpPr>
          <p:nvPr>
            <p:ph type="title"/>
          </p:nvPr>
        </p:nvSpPr>
        <p:spPr/>
        <p:txBody>
          <a:bodyPr/>
          <a:lstStyle/>
          <a:p>
            <a:pPr algn="ctr"/>
            <a:r>
              <a:rPr lang="vi-VN" b="1">
                <a:solidFill>
                  <a:schemeClr val="accent1"/>
                </a:solidFill>
                <a:latin typeface="+mn-lt"/>
              </a:rPr>
              <a:t>P: SINH BỆNH HỌC</a:t>
            </a:r>
            <a:br>
              <a:rPr lang="vi-VN" b="1">
                <a:solidFill>
                  <a:schemeClr val="accent1"/>
                </a:solidFill>
                <a:latin typeface="+mn-lt"/>
              </a:rPr>
            </a:br>
            <a:r>
              <a:rPr lang="vi-VN" b="1">
                <a:solidFill>
                  <a:schemeClr val="accent1"/>
                </a:solidFill>
                <a:latin typeface="+mn-lt"/>
              </a:rPr>
              <a:t>PHÂN LOẠI SINH BỆNH HỌC</a:t>
            </a:r>
            <a:endParaRPr lang="en-US" b="1">
              <a:solidFill>
                <a:schemeClr val="accent1"/>
              </a:solidFill>
              <a:latin typeface="+mn-lt"/>
            </a:endParaRPr>
          </a:p>
        </p:txBody>
      </p:sp>
      <p:graphicFrame>
        <p:nvGraphicFramePr>
          <p:cNvPr id="4" name="Table 4">
            <a:extLst>
              <a:ext uri="{FF2B5EF4-FFF2-40B4-BE49-F238E27FC236}">
                <a16:creationId xmlns:a16="http://schemas.microsoft.com/office/drawing/2014/main" id="{7AF4292C-F5A5-4D28-8396-1539B8333913}"/>
              </a:ext>
            </a:extLst>
          </p:cNvPr>
          <p:cNvGraphicFramePr>
            <a:graphicFrameLocks noGrp="1"/>
          </p:cNvGraphicFramePr>
          <p:nvPr>
            <p:ph idx="1"/>
          </p:nvPr>
        </p:nvGraphicFramePr>
        <p:xfrm>
          <a:off x="1760220" y="2148840"/>
          <a:ext cx="8671560" cy="4023360"/>
        </p:xfrm>
        <a:graphic>
          <a:graphicData uri="http://schemas.openxmlformats.org/drawingml/2006/table">
            <a:tbl>
              <a:tblPr bandRow="1">
                <a:tableStyleId>{5C22544A-7EE6-4342-B048-85BDC9FD1C3A}</a:tableStyleId>
              </a:tblPr>
              <a:tblGrid>
                <a:gridCol w="2048499">
                  <a:extLst>
                    <a:ext uri="{9D8B030D-6E8A-4147-A177-3AD203B41FA5}">
                      <a16:colId xmlns:a16="http://schemas.microsoft.com/office/drawing/2014/main" val="3143660753"/>
                    </a:ext>
                  </a:extLst>
                </a:gridCol>
                <a:gridCol w="6623061">
                  <a:extLst>
                    <a:ext uri="{9D8B030D-6E8A-4147-A177-3AD203B41FA5}">
                      <a16:colId xmlns:a16="http://schemas.microsoft.com/office/drawing/2014/main" val="674108338"/>
                    </a:ext>
                  </a:extLst>
                </a:gridCol>
              </a:tblGrid>
              <a:tr h="370840">
                <a:tc>
                  <a:txBody>
                    <a:bodyPr/>
                    <a:lstStyle/>
                    <a:p>
                      <a:r>
                        <a:rPr lang="vi-VN" sz="4800" baseline="0"/>
                        <a:t>P</a:t>
                      </a:r>
                      <a:r>
                        <a:rPr lang="vi-VN" sz="4800" baseline="-25000"/>
                        <a:t>R</a:t>
                      </a:r>
                      <a:endParaRPr lang="en-US" sz="4800"/>
                    </a:p>
                  </a:txBody>
                  <a:tcPr/>
                </a:tc>
                <a:tc>
                  <a:txBody>
                    <a:bodyPr/>
                    <a:lstStyle/>
                    <a:p>
                      <a:r>
                        <a:rPr lang="vi-VN" sz="4800"/>
                        <a:t>Trào ngược</a:t>
                      </a:r>
                      <a:endParaRPr lang="en-US" sz="4800"/>
                    </a:p>
                  </a:txBody>
                  <a:tcPr/>
                </a:tc>
                <a:extLst>
                  <a:ext uri="{0D108BD9-81ED-4DB2-BD59-A6C34878D82A}">
                    <a16:rowId xmlns:a16="http://schemas.microsoft.com/office/drawing/2014/main" val="3378062746"/>
                  </a:ext>
                </a:extLst>
              </a:tr>
              <a:tr h="370840">
                <a:tc>
                  <a:txBody>
                    <a:bodyPr/>
                    <a:lstStyle/>
                    <a:p>
                      <a:r>
                        <a:rPr lang="vi-VN" sz="4800" baseline="0"/>
                        <a:t>P</a:t>
                      </a:r>
                      <a:r>
                        <a:rPr lang="vi-VN" sz="4800" baseline="-25000"/>
                        <a:t>O</a:t>
                      </a:r>
                      <a:endParaRPr lang="en-US" sz="4800"/>
                    </a:p>
                  </a:txBody>
                  <a:tcPr/>
                </a:tc>
                <a:tc>
                  <a:txBody>
                    <a:bodyPr/>
                    <a:lstStyle/>
                    <a:p>
                      <a:r>
                        <a:rPr lang="vi-VN" sz="4800"/>
                        <a:t>Tắc nghẽn</a:t>
                      </a:r>
                      <a:endParaRPr lang="en-US" sz="4800"/>
                    </a:p>
                  </a:txBody>
                  <a:tcPr/>
                </a:tc>
                <a:extLst>
                  <a:ext uri="{0D108BD9-81ED-4DB2-BD59-A6C34878D82A}">
                    <a16:rowId xmlns:a16="http://schemas.microsoft.com/office/drawing/2014/main" val="1047501030"/>
                  </a:ext>
                </a:extLst>
              </a:tr>
              <a:tr h="370840">
                <a:tc>
                  <a:txBody>
                    <a:bodyPr/>
                    <a:lstStyle/>
                    <a:p>
                      <a:r>
                        <a:rPr lang="vi-VN" sz="4800"/>
                        <a:t>P</a:t>
                      </a:r>
                      <a:r>
                        <a:rPr lang="vi-VN" sz="4800" baseline="-25000"/>
                        <a:t>R,O</a:t>
                      </a:r>
                      <a:endParaRPr lang="en-US" sz="4800"/>
                    </a:p>
                  </a:txBody>
                  <a:tcPr/>
                </a:tc>
                <a:tc>
                  <a:txBody>
                    <a:bodyPr/>
                    <a:lstStyle/>
                    <a:p>
                      <a:r>
                        <a:rPr lang="vi-VN" sz="4800"/>
                        <a:t>Trào ngược và tắc nghẽn</a:t>
                      </a:r>
                      <a:endParaRPr lang="en-US" sz="4800"/>
                    </a:p>
                  </a:txBody>
                  <a:tcPr/>
                </a:tc>
                <a:extLst>
                  <a:ext uri="{0D108BD9-81ED-4DB2-BD59-A6C34878D82A}">
                    <a16:rowId xmlns:a16="http://schemas.microsoft.com/office/drawing/2014/main" val="3088099790"/>
                  </a:ext>
                </a:extLst>
              </a:tr>
              <a:tr h="370840">
                <a:tc>
                  <a:txBody>
                    <a:bodyPr/>
                    <a:lstStyle/>
                    <a:p>
                      <a:r>
                        <a:rPr lang="vi-VN" sz="4800" baseline="0"/>
                        <a:t>R</a:t>
                      </a:r>
                      <a:r>
                        <a:rPr lang="vi-VN" sz="4800" baseline="-25000"/>
                        <a:t>N</a:t>
                      </a:r>
                      <a:endParaRPr lang="en-US" sz="4800"/>
                    </a:p>
                  </a:txBody>
                  <a:tcPr/>
                </a:tc>
                <a:tc>
                  <a:txBody>
                    <a:bodyPr/>
                    <a:lstStyle/>
                    <a:p>
                      <a:r>
                        <a:rPr lang="vi-VN" sz="4800"/>
                        <a:t>Không xác định </a:t>
                      </a:r>
                      <a:endParaRPr lang="en-US" sz="4800"/>
                    </a:p>
                  </a:txBody>
                  <a:tcPr/>
                </a:tc>
                <a:extLst>
                  <a:ext uri="{0D108BD9-81ED-4DB2-BD59-A6C34878D82A}">
                    <a16:rowId xmlns:a16="http://schemas.microsoft.com/office/drawing/2014/main" val="2422929060"/>
                  </a:ext>
                </a:extLst>
              </a:tr>
            </a:tbl>
          </a:graphicData>
        </a:graphic>
      </p:graphicFrame>
    </p:spTree>
    <p:extLst>
      <p:ext uri="{BB962C8B-B14F-4D97-AF65-F5344CB8AC3E}">
        <p14:creationId xmlns:p14="http://schemas.microsoft.com/office/powerpoint/2010/main" val="1447633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FAC0EF-FE1F-46E2-A79E-BDEFB6726454}"/>
              </a:ext>
            </a:extLst>
          </p:cNvPr>
          <p:cNvSpPr>
            <a:spLocks noGrp="1"/>
          </p:cNvSpPr>
          <p:nvPr>
            <p:ph idx="1"/>
          </p:nvPr>
        </p:nvSpPr>
        <p:spPr/>
        <p:txBody>
          <a:bodyPr>
            <a:normAutofit fontScale="85000" lnSpcReduction="10000"/>
          </a:bodyPr>
          <a:lstStyle/>
          <a:p>
            <a:r>
              <a:rPr lang="vi-VN" sz="3600"/>
              <a:t>Chụp siêu âm Doppler</a:t>
            </a:r>
          </a:p>
          <a:p>
            <a:r>
              <a:rPr lang="vi-VN" sz="3600"/>
              <a:t>Đo áp lực TM sâu chi dưới:</a:t>
            </a:r>
          </a:p>
          <a:p>
            <a:pPr lvl="1"/>
            <a:r>
              <a:rPr lang="vi-VN" sz="2000" b="0" i="0">
                <a:solidFill>
                  <a:srgbClr val="3B3835"/>
                </a:solidFill>
                <a:effectLst/>
              </a:rPr>
              <a:t>Bình thường 9/10 lượng máu về của chân là nhờ các tĩnh mạch sâu. Hoạt động của các tĩnh mạch sâu này lại chịu ảnh hưởng rất lớn của vận động các cơ ở chân. Khi co bóp, các cơ này tạo nên áp lực đẩy máu về tim và hút máu từ hệ tĩnh mạch nông vào hệ tĩnh mạch sâu.                   </a:t>
            </a:r>
          </a:p>
          <a:p>
            <a:pPr lvl="1"/>
            <a:r>
              <a:rPr lang="vi-VN" sz="2000" b="0" i="0">
                <a:solidFill>
                  <a:srgbClr val="3B3835"/>
                </a:solidFill>
                <a:effectLst/>
              </a:rPr>
              <a:t>Khi đo áp lực Tĩnh mạch sâu ở cẳng chân sẽ thấy: bình thường ở tư thế đứng áp lực tĩnh mạch là khoảng 100 cm H</a:t>
            </a:r>
            <a:r>
              <a:rPr lang="vi-VN" sz="2000" b="0" i="0" baseline="-25000">
                <a:solidFill>
                  <a:srgbClr val="3B3835"/>
                </a:solidFill>
                <a:effectLst/>
              </a:rPr>
              <a:t>2</a:t>
            </a:r>
            <a:r>
              <a:rPr lang="vi-VN" sz="2000" b="0" i="0">
                <a:solidFill>
                  <a:srgbClr val="3B3835"/>
                </a:solidFill>
                <a:effectLst/>
              </a:rPr>
              <a:t>O, khi cho vận động áp lực này giảm xuống còn 50-90% so với ban đầu trong vòng 9-26 giây, khi nghỉ ngơi áp lực đó lại trở lại mức ban đầu sau 23-40 giây.</a:t>
            </a:r>
          </a:p>
          <a:p>
            <a:pPr lvl="1"/>
            <a:r>
              <a:rPr lang="vi-VN" sz="2000" b="0" i="0">
                <a:solidFill>
                  <a:srgbClr val="3B3835"/>
                </a:solidFill>
                <a:effectLst/>
              </a:rPr>
              <a:t>Trong tắc tĩnh mạch sâu,áp lực tĩnh mạch cao hơn bình thường, càng vận động áp lực càng cao.</a:t>
            </a:r>
            <a:endParaRPr lang="vi-VN" sz="3200"/>
          </a:p>
          <a:p>
            <a:r>
              <a:rPr lang="vi-VN" sz="3600"/>
              <a:t>Chụp X quang TM chi dưới có cản quang</a:t>
            </a:r>
            <a:endParaRPr lang="en-US" sz="3600"/>
          </a:p>
        </p:txBody>
      </p:sp>
      <p:sp>
        <p:nvSpPr>
          <p:cNvPr id="4" name="Title 1">
            <a:extLst>
              <a:ext uri="{FF2B5EF4-FFF2-40B4-BE49-F238E27FC236}">
                <a16:creationId xmlns:a16="http://schemas.microsoft.com/office/drawing/2014/main" id="{B8E6EC4D-2167-4C22-880D-5672D49D631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b="1">
                <a:solidFill>
                  <a:schemeClr val="accent1"/>
                </a:solidFill>
                <a:latin typeface="+mn-lt"/>
              </a:rPr>
              <a:t>CẬN LÂM SÀNG</a:t>
            </a:r>
            <a:endParaRPr lang="en-US" b="1">
              <a:solidFill>
                <a:schemeClr val="accent1"/>
              </a:solidFill>
              <a:latin typeface="+mn-lt"/>
            </a:endParaRPr>
          </a:p>
        </p:txBody>
      </p:sp>
    </p:spTree>
    <p:extLst>
      <p:ext uri="{BB962C8B-B14F-4D97-AF65-F5344CB8AC3E}">
        <p14:creationId xmlns:p14="http://schemas.microsoft.com/office/powerpoint/2010/main" val="3502805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5BF08C-F05B-4635-83D2-1D453FA5EAB8}"/>
              </a:ext>
            </a:extLst>
          </p:cNvPr>
          <p:cNvPicPr>
            <a:picLocks noChangeAspect="1"/>
          </p:cNvPicPr>
          <p:nvPr/>
        </p:nvPicPr>
        <p:blipFill rotWithShape="1">
          <a:blip r:embed="rId2"/>
          <a:srcRect l="1773" t="33040" r="52273" b="12727"/>
          <a:stretch/>
        </p:blipFill>
        <p:spPr>
          <a:xfrm>
            <a:off x="0" y="1690688"/>
            <a:ext cx="6434051" cy="4271014"/>
          </a:xfrm>
          <a:prstGeom prst="rect">
            <a:avLst/>
          </a:prstGeom>
        </p:spPr>
      </p:pic>
      <p:pic>
        <p:nvPicPr>
          <p:cNvPr id="7" name="Picture 6">
            <a:extLst>
              <a:ext uri="{FF2B5EF4-FFF2-40B4-BE49-F238E27FC236}">
                <a16:creationId xmlns:a16="http://schemas.microsoft.com/office/drawing/2014/main" id="{20C67729-36FC-4B1D-BA28-7916553ECAA2}"/>
              </a:ext>
            </a:extLst>
          </p:cNvPr>
          <p:cNvPicPr>
            <a:picLocks noChangeAspect="1"/>
          </p:cNvPicPr>
          <p:nvPr/>
        </p:nvPicPr>
        <p:blipFill rotWithShape="1">
          <a:blip r:embed="rId3"/>
          <a:srcRect l="1227" t="40221" r="52409" b="8363"/>
          <a:stretch/>
        </p:blipFill>
        <p:spPr>
          <a:xfrm>
            <a:off x="5850903" y="1742675"/>
            <a:ext cx="6185926" cy="3857106"/>
          </a:xfrm>
          <a:prstGeom prst="rect">
            <a:avLst/>
          </a:prstGeom>
        </p:spPr>
      </p:pic>
      <p:sp>
        <p:nvSpPr>
          <p:cNvPr id="10" name="Title 1">
            <a:extLst>
              <a:ext uri="{FF2B5EF4-FFF2-40B4-BE49-F238E27FC236}">
                <a16:creationId xmlns:a16="http://schemas.microsoft.com/office/drawing/2014/main" id="{7A9FAAD3-8DDB-4308-934D-27F78755AACF}"/>
              </a:ext>
            </a:extLst>
          </p:cNvPr>
          <p:cNvSpPr txBox="1">
            <a:spLocks/>
          </p:cNvSpPr>
          <p:nvPr/>
        </p:nvSpPr>
        <p:spPr>
          <a:xfrm>
            <a:off x="95735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b="1">
                <a:solidFill>
                  <a:schemeClr val="accent1"/>
                </a:solidFill>
                <a:latin typeface="+mn-lt"/>
              </a:rPr>
              <a:t>SIÊU ÂM DOPPLER TĨNH MẠCH</a:t>
            </a:r>
            <a:endParaRPr lang="en-US" b="1">
              <a:solidFill>
                <a:schemeClr val="accent1"/>
              </a:solidFill>
              <a:latin typeface="+mn-lt"/>
            </a:endParaRPr>
          </a:p>
        </p:txBody>
      </p:sp>
    </p:spTree>
    <p:extLst>
      <p:ext uri="{BB962C8B-B14F-4D97-AF65-F5344CB8AC3E}">
        <p14:creationId xmlns:p14="http://schemas.microsoft.com/office/powerpoint/2010/main" val="2994854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8892-8D44-42BB-9259-0E5233DF14CA}"/>
              </a:ext>
            </a:extLst>
          </p:cNvPr>
          <p:cNvSpPr>
            <a:spLocks noGrp="1"/>
          </p:cNvSpPr>
          <p:nvPr>
            <p:ph type="title"/>
          </p:nvPr>
        </p:nvSpPr>
        <p:spPr/>
        <p:txBody>
          <a:bodyPr/>
          <a:lstStyle/>
          <a:p>
            <a:pPr algn="ctr"/>
            <a:r>
              <a:rPr lang="vi-VN" b="1">
                <a:solidFill>
                  <a:schemeClr val="accent1"/>
                </a:solidFill>
                <a:latin typeface="+mn-lt"/>
              </a:rPr>
              <a:t>SIÊU ÂM DOPPLER TĨNH MẠCH</a:t>
            </a:r>
            <a:endParaRPr lang="en-US" b="1">
              <a:solidFill>
                <a:schemeClr val="accent1"/>
              </a:solidFill>
              <a:latin typeface="+mn-lt"/>
            </a:endParaRPr>
          </a:p>
        </p:txBody>
      </p:sp>
      <p:sp>
        <p:nvSpPr>
          <p:cNvPr id="3" name="Content Placeholder 2">
            <a:extLst>
              <a:ext uri="{FF2B5EF4-FFF2-40B4-BE49-F238E27FC236}">
                <a16:creationId xmlns:a16="http://schemas.microsoft.com/office/drawing/2014/main" id="{58621C4D-FF78-4699-BE31-7CA2CBB06D76}"/>
              </a:ext>
            </a:extLst>
          </p:cNvPr>
          <p:cNvSpPr>
            <a:spLocks noGrp="1"/>
          </p:cNvSpPr>
          <p:nvPr>
            <p:ph idx="1"/>
          </p:nvPr>
        </p:nvSpPr>
        <p:spPr/>
        <p:txBody>
          <a:bodyPr>
            <a:normAutofit fontScale="85000" lnSpcReduction="20000"/>
          </a:bodyPr>
          <a:lstStyle/>
          <a:p>
            <a:r>
              <a:rPr lang="vi-VN" sz="3600" b="0" i="0">
                <a:effectLst/>
              </a:rPr>
              <a:t>Hiện nay đây là phương pháp có giá trị chính xác nhất để đánh giá tình trạng suy chức năng tĩnh mạch (thông qua tốc độ dòng máu tĩnh mạch trào ngược).</a:t>
            </a:r>
          </a:p>
          <a:p>
            <a:r>
              <a:rPr lang="vi-VN" sz="3600" b="0" i="0">
                <a:effectLst/>
              </a:rPr>
              <a:t>Đánh giá dòng máu của các tĩnh mạch:</a:t>
            </a:r>
            <a:endParaRPr lang="vi-VN" sz="3600"/>
          </a:p>
          <a:p>
            <a:pPr lvl="1"/>
            <a:r>
              <a:rPr lang="vi-VN" sz="3200"/>
              <a:t>Có dòng máu trào ngược</a:t>
            </a:r>
          </a:p>
          <a:p>
            <a:pPr lvl="1"/>
            <a:r>
              <a:rPr lang="vi-VN" sz="3200"/>
              <a:t>Tình trạng van</a:t>
            </a:r>
          </a:p>
          <a:p>
            <a:pPr lvl="1"/>
            <a:r>
              <a:rPr lang="vi-VN" sz="3200"/>
              <a:t>Có huyết khối hay không</a:t>
            </a:r>
          </a:p>
          <a:p>
            <a:pPr lvl="1"/>
            <a:r>
              <a:rPr lang="vi-VN" sz="3200"/>
              <a:t>...</a:t>
            </a:r>
            <a:endParaRPr lang="en-US" sz="3200"/>
          </a:p>
        </p:txBody>
      </p:sp>
    </p:spTree>
    <p:extLst>
      <p:ext uri="{BB962C8B-B14F-4D97-AF65-F5344CB8AC3E}">
        <p14:creationId xmlns:p14="http://schemas.microsoft.com/office/powerpoint/2010/main" val="3502589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84F4-D325-447E-BB96-3A19C12C98C9}"/>
              </a:ext>
            </a:extLst>
          </p:cNvPr>
          <p:cNvSpPr>
            <a:spLocks noGrp="1"/>
          </p:cNvSpPr>
          <p:nvPr>
            <p:ph type="title"/>
          </p:nvPr>
        </p:nvSpPr>
        <p:spPr/>
        <p:txBody>
          <a:bodyPr>
            <a:normAutofit/>
          </a:bodyPr>
          <a:lstStyle/>
          <a:p>
            <a:pPr algn="ctr"/>
            <a:r>
              <a:rPr lang="vi-VN" sz="3600" b="1">
                <a:solidFill>
                  <a:schemeClr val="accent1"/>
                </a:solidFill>
                <a:latin typeface="+mn-lt"/>
              </a:rPr>
              <a:t>DSA</a:t>
            </a:r>
            <a:br>
              <a:rPr lang="vi-VN" sz="3600" b="1">
                <a:solidFill>
                  <a:schemeClr val="accent1"/>
                </a:solidFill>
                <a:latin typeface="+mn-lt"/>
              </a:rPr>
            </a:br>
            <a:r>
              <a:rPr lang="vi-VN" sz="3600" b="1">
                <a:solidFill>
                  <a:schemeClr val="accent1"/>
                </a:solidFill>
                <a:latin typeface="+mn-lt"/>
              </a:rPr>
              <a:t>CHỤP MẠCH KỸ THUẬT SỐ HÓA XÓA NỀN</a:t>
            </a:r>
            <a:endParaRPr lang="en-US" sz="3600" b="1">
              <a:solidFill>
                <a:schemeClr val="accent1"/>
              </a:solidFill>
              <a:latin typeface="+mn-lt"/>
            </a:endParaRPr>
          </a:p>
        </p:txBody>
      </p:sp>
      <p:pic>
        <p:nvPicPr>
          <p:cNvPr id="5" name="Picture 4">
            <a:extLst>
              <a:ext uri="{FF2B5EF4-FFF2-40B4-BE49-F238E27FC236}">
                <a16:creationId xmlns:a16="http://schemas.microsoft.com/office/drawing/2014/main" id="{1DF466B1-9C92-4C26-A33B-074BF3845C3E}"/>
              </a:ext>
            </a:extLst>
          </p:cNvPr>
          <p:cNvPicPr>
            <a:picLocks noChangeAspect="1"/>
          </p:cNvPicPr>
          <p:nvPr/>
        </p:nvPicPr>
        <p:blipFill rotWithShape="1">
          <a:blip r:embed="rId2"/>
          <a:srcRect l="3000" t="50000" r="57045" b="10302"/>
          <a:stretch/>
        </p:blipFill>
        <p:spPr>
          <a:xfrm>
            <a:off x="2281381" y="1950362"/>
            <a:ext cx="7860145" cy="4392828"/>
          </a:xfrm>
          <a:prstGeom prst="rect">
            <a:avLst/>
          </a:prstGeom>
        </p:spPr>
      </p:pic>
      <p:sp>
        <p:nvSpPr>
          <p:cNvPr id="7" name="TextBox 6">
            <a:extLst>
              <a:ext uri="{FF2B5EF4-FFF2-40B4-BE49-F238E27FC236}">
                <a16:creationId xmlns:a16="http://schemas.microsoft.com/office/drawing/2014/main" id="{B063040E-973C-47A1-AD2E-CB53CF23DC61}"/>
              </a:ext>
            </a:extLst>
          </p:cNvPr>
          <p:cNvSpPr txBox="1"/>
          <p:nvPr/>
        </p:nvSpPr>
        <p:spPr>
          <a:xfrm>
            <a:off x="4154603" y="6343190"/>
            <a:ext cx="3882794" cy="430887"/>
          </a:xfrm>
          <a:prstGeom prst="rect">
            <a:avLst/>
          </a:prstGeom>
          <a:noFill/>
        </p:spPr>
        <p:txBody>
          <a:bodyPr wrap="none" rtlCol="0">
            <a:spAutoFit/>
          </a:bodyPr>
          <a:lstStyle/>
          <a:p>
            <a:pPr algn="ctr"/>
            <a:r>
              <a:rPr lang="vi-VN" sz="1100" i="1"/>
              <a:t>Trích sách: Điều trị học Ngoại khoa Lồng ngực – Tim mạch </a:t>
            </a:r>
          </a:p>
          <a:p>
            <a:pPr algn="ctr"/>
            <a:r>
              <a:rPr lang="vi-VN" sz="1100" i="1"/>
              <a:t>(BM Ngoại – DDHYD TP HCM)</a:t>
            </a:r>
            <a:endParaRPr lang="en-US" sz="1100" i="1"/>
          </a:p>
        </p:txBody>
      </p:sp>
    </p:spTree>
    <p:extLst>
      <p:ext uri="{BB962C8B-B14F-4D97-AF65-F5344CB8AC3E}">
        <p14:creationId xmlns:p14="http://schemas.microsoft.com/office/powerpoint/2010/main" val="3288568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1E70-6523-4FD7-BE7B-153646BA8BE8}"/>
              </a:ext>
            </a:extLst>
          </p:cNvPr>
          <p:cNvSpPr>
            <a:spLocks noGrp="1"/>
          </p:cNvSpPr>
          <p:nvPr>
            <p:ph type="title"/>
          </p:nvPr>
        </p:nvSpPr>
        <p:spPr/>
        <p:txBody>
          <a:bodyPr/>
          <a:lstStyle/>
          <a:p>
            <a:r>
              <a:rPr lang="en-US" dirty="0"/>
              <a:t>CÁC KHÁI NIỆM CƠ BẢN</a:t>
            </a:r>
          </a:p>
        </p:txBody>
      </p:sp>
      <p:sp>
        <p:nvSpPr>
          <p:cNvPr id="3" name="Content Placeholder 2">
            <a:extLst>
              <a:ext uri="{FF2B5EF4-FFF2-40B4-BE49-F238E27FC236}">
                <a16:creationId xmlns:a16="http://schemas.microsoft.com/office/drawing/2014/main" id="{CEC72879-F1EF-4D7A-AB2D-688FCC585439}"/>
              </a:ext>
            </a:extLst>
          </p:cNvPr>
          <p:cNvSpPr>
            <a:spLocks noGrp="1"/>
          </p:cNvSpPr>
          <p:nvPr>
            <p:ph idx="1"/>
          </p:nvPr>
        </p:nvSpPr>
        <p:spPr/>
        <p:txBody>
          <a:bodyPr/>
          <a:lstStyle/>
          <a:p>
            <a:pPr>
              <a:buFont typeface="Arial" panose="020B0604020202020204" pitchFamily="34" charset="0"/>
              <a:buChar char="•"/>
            </a:pPr>
            <a:r>
              <a:rPr lang="en-US" dirty="0" err="1"/>
              <a:t>Suy</a:t>
            </a:r>
            <a:r>
              <a:rPr lang="en-US" dirty="0"/>
              <a:t> </a:t>
            </a:r>
            <a:r>
              <a:rPr lang="en-US" dirty="0" err="1"/>
              <a:t>tĩnh</a:t>
            </a:r>
            <a:r>
              <a:rPr lang="en-US" dirty="0"/>
              <a:t> </a:t>
            </a:r>
            <a:r>
              <a:rPr lang="en-US" dirty="0" err="1"/>
              <a:t>mạch</a:t>
            </a:r>
            <a:r>
              <a:rPr lang="en-US" dirty="0"/>
              <a:t> </a:t>
            </a:r>
            <a:r>
              <a:rPr lang="en-US" dirty="0" err="1"/>
              <a:t>cấp</a:t>
            </a:r>
            <a:r>
              <a:rPr lang="en-US" dirty="0"/>
              <a:t> </a:t>
            </a:r>
            <a:r>
              <a:rPr lang="en-US" dirty="0" err="1"/>
              <a:t>thường</a:t>
            </a:r>
            <a:r>
              <a:rPr lang="en-US" dirty="0"/>
              <a:t> do </a:t>
            </a:r>
            <a:r>
              <a:rPr lang="en-US" dirty="0" err="1"/>
              <a:t>huyết</a:t>
            </a:r>
            <a:r>
              <a:rPr lang="en-US" dirty="0"/>
              <a:t> </a:t>
            </a:r>
            <a:r>
              <a:rPr lang="en-US" dirty="0" err="1"/>
              <a:t>khối</a:t>
            </a:r>
            <a:r>
              <a:rPr lang="en-US" dirty="0"/>
              <a:t> </a:t>
            </a:r>
            <a:r>
              <a:rPr lang="en-US" dirty="0" err="1"/>
              <a:t>tĩnh</a:t>
            </a:r>
            <a:r>
              <a:rPr lang="en-US" dirty="0"/>
              <a:t> </a:t>
            </a:r>
            <a:r>
              <a:rPr lang="en-US" dirty="0" err="1"/>
              <a:t>mạch</a:t>
            </a:r>
            <a:r>
              <a:rPr lang="en-US" dirty="0"/>
              <a:t> </a:t>
            </a:r>
            <a:r>
              <a:rPr lang="en-US" dirty="0" err="1"/>
              <a:t>sâu</a:t>
            </a:r>
            <a:r>
              <a:rPr lang="en-US" dirty="0"/>
              <a:t> chi </a:t>
            </a:r>
            <a:r>
              <a:rPr lang="en-US" dirty="0" err="1"/>
              <a:t>dưới</a:t>
            </a:r>
            <a:r>
              <a:rPr lang="en-US" dirty="0"/>
              <a:t> (deep venous thrombosis), </a:t>
            </a:r>
            <a:r>
              <a:rPr lang="en-US" dirty="0" err="1"/>
              <a:t>viêm</a:t>
            </a:r>
            <a:r>
              <a:rPr lang="en-US" dirty="0"/>
              <a:t> </a:t>
            </a:r>
            <a:r>
              <a:rPr lang="en-US" dirty="0" err="1"/>
              <a:t>tĩnh</a:t>
            </a:r>
            <a:r>
              <a:rPr lang="en-US" dirty="0"/>
              <a:t> </a:t>
            </a:r>
            <a:r>
              <a:rPr lang="en-US" dirty="0" err="1"/>
              <a:t>mạch</a:t>
            </a:r>
            <a:r>
              <a:rPr lang="en-US" dirty="0"/>
              <a:t> (phlebitis) </a:t>
            </a:r>
            <a:r>
              <a:rPr lang="en-US" dirty="0" err="1"/>
              <a:t>và</a:t>
            </a:r>
            <a:r>
              <a:rPr lang="en-US" dirty="0"/>
              <a:t> </a:t>
            </a:r>
            <a:r>
              <a:rPr lang="en-US" dirty="0" err="1"/>
              <a:t>thuyên</a:t>
            </a:r>
            <a:r>
              <a:rPr lang="en-US" dirty="0"/>
              <a:t> </a:t>
            </a:r>
            <a:r>
              <a:rPr lang="en-US" dirty="0" err="1"/>
              <a:t>tắc</a:t>
            </a:r>
            <a:r>
              <a:rPr lang="en-US" dirty="0"/>
              <a:t> </a:t>
            </a:r>
            <a:r>
              <a:rPr lang="en-US" dirty="0" err="1"/>
              <a:t>phổi</a:t>
            </a:r>
            <a:r>
              <a:rPr lang="en-US" dirty="0"/>
              <a:t> (pulmonary embolism).</a:t>
            </a:r>
          </a:p>
        </p:txBody>
      </p:sp>
      <p:pic>
        <p:nvPicPr>
          <p:cNvPr id="7" name="Picture 6">
            <a:extLst>
              <a:ext uri="{FF2B5EF4-FFF2-40B4-BE49-F238E27FC236}">
                <a16:creationId xmlns:a16="http://schemas.microsoft.com/office/drawing/2014/main" id="{EC85A20B-E2F7-40A1-A43A-E39A411A2DF1}"/>
              </a:ext>
            </a:extLst>
          </p:cNvPr>
          <p:cNvPicPr>
            <a:picLocks noChangeAspect="1"/>
          </p:cNvPicPr>
          <p:nvPr/>
        </p:nvPicPr>
        <p:blipFill>
          <a:blip r:embed="rId2"/>
          <a:stretch>
            <a:fillRect/>
          </a:stretch>
        </p:blipFill>
        <p:spPr>
          <a:xfrm>
            <a:off x="4947000" y="2952049"/>
            <a:ext cx="2745044" cy="3097121"/>
          </a:xfrm>
          <a:prstGeom prst="rect">
            <a:avLst/>
          </a:prstGeom>
        </p:spPr>
      </p:pic>
      <p:pic>
        <p:nvPicPr>
          <p:cNvPr id="9" name="Picture 8">
            <a:extLst>
              <a:ext uri="{FF2B5EF4-FFF2-40B4-BE49-F238E27FC236}">
                <a16:creationId xmlns:a16="http://schemas.microsoft.com/office/drawing/2014/main" id="{DE9ABD88-8A74-4E56-8873-3A0D979A9CE5}"/>
              </a:ext>
            </a:extLst>
          </p:cNvPr>
          <p:cNvPicPr>
            <a:picLocks noChangeAspect="1"/>
          </p:cNvPicPr>
          <p:nvPr/>
        </p:nvPicPr>
        <p:blipFill>
          <a:blip r:embed="rId3"/>
          <a:stretch>
            <a:fillRect/>
          </a:stretch>
        </p:blipFill>
        <p:spPr>
          <a:xfrm>
            <a:off x="8532959" y="2879627"/>
            <a:ext cx="3241964" cy="3241964"/>
          </a:xfrm>
          <a:prstGeom prst="rect">
            <a:avLst/>
          </a:prstGeom>
        </p:spPr>
      </p:pic>
      <p:pic>
        <p:nvPicPr>
          <p:cNvPr id="11" name="Picture 10">
            <a:extLst>
              <a:ext uri="{FF2B5EF4-FFF2-40B4-BE49-F238E27FC236}">
                <a16:creationId xmlns:a16="http://schemas.microsoft.com/office/drawing/2014/main" id="{CB85F558-80FD-4EEE-80F3-86FE3C25BCC0}"/>
              </a:ext>
            </a:extLst>
          </p:cNvPr>
          <p:cNvPicPr>
            <a:picLocks noChangeAspect="1"/>
          </p:cNvPicPr>
          <p:nvPr/>
        </p:nvPicPr>
        <p:blipFill>
          <a:blip r:embed="rId4"/>
          <a:stretch>
            <a:fillRect/>
          </a:stretch>
        </p:blipFill>
        <p:spPr>
          <a:xfrm>
            <a:off x="478037" y="3331466"/>
            <a:ext cx="4119418" cy="2537626"/>
          </a:xfrm>
          <a:prstGeom prst="rect">
            <a:avLst/>
          </a:prstGeom>
        </p:spPr>
      </p:pic>
    </p:spTree>
    <p:extLst>
      <p:ext uri="{BB962C8B-B14F-4D97-AF65-F5344CB8AC3E}">
        <p14:creationId xmlns:p14="http://schemas.microsoft.com/office/powerpoint/2010/main" val="1442371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17FEE-E8EA-4E8B-B807-9BBA9906BEAC}"/>
              </a:ext>
            </a:extLst>
          </p:cNvPr>
          <p:cNvSpPr>
            <a:spLocks noGrp="1"/>
          </p:cNvSpPr>
          <p:nvPr>
            <p:ph idx="1"/>
          </p:nvPr>
        </p:nvSpPr>
        <p:spPr/>
        <p:txBody>
          <a:bodyPr>
            <a:normAutofit fontScale="92500" lnSpcReduction="10000"/>
          </a:bodyPr>
          <a:lstStyle/>
          <a:p>
            <a:r>
              <a:rPr lang="vi-VN" sz="3200"/>
              <a:t>Chỉ làm khi Siêu âm Doppler không xác định được chính xác sự tồn tại và đặc điểm của các dòng trào ngược trong lòng hệ TM</a:t>
            </a:r>
          </a:p>
          <a:p>
            <a:r>
              <a:rPr lang="vi-VN" sz="3200"/>
              <a:t>Có thể xác định được hình thái, vị trí, mức độ các tĩnh mạch giãn. Đặc biệt có thể xác định được vị trí các chỗ tắc hoặc nghẽn của tĩnh mạch</a:t>
            </a:r>
          </a:p>
          <a:p>
            <a:r>
              <a:rPr lang="vi-VN" sz="3200"/>
              <a:t>Hình ảnh TM dãn ngoằn ngoèo</a:t>
            </a:r>
          </a:p>
        </p:txBody>
      </p:sp>
      <p:sp>
        <p:nvSpPr>
          <p:cNvPr id="4" name="Title 1">
            <a:extLst>
              <a:ext uri="{FF2B5EF4-FFF2-40B4-BE49-F238E27FC236}">
                <a16:creationId xmlns:a16="http://schemas.microsoft.com/office/drawing/2014/main" id="{70E2B527-2F23-47A2-8090-8294D4AA8E72}"/>
              </a:ext>
            </a:extLst>
          </p:cNvPr>
          <p:cNvSpPr>
            <a:spLocks noGrp="1"/>
          </p:cNvSpPr>
          <p:nvPr>
            <p:ph type="title"/>
          </p:nvPr>
        </p:nvSpPr>
        <p:spPr>
          <a:xfrm>
            <a:off x="838200" y="365125"/>
            <a:ext cx="10515600" cy="1325563"/>
          </a:xfrm>
        </p:spPr>
        <p:txBody>
          <a:bodyPr>
            <a:normAutofit/>
          </a:bodyPr>
          <a:lstStyle/>
          <a:p>
            <a:pPr algn="ctr"/>
            <a:r>
              <a:rPr lang="vi-VN" sz="3600" b="1">
                <a:solidFill>
                  <a:schemeClr val="accent1"/>
                </a:solidFill>
                <a:latin typeface="+mn-lt"/>
              </a:rPr>
              <a:t>DSA</a:t>
            </a:r>
            <a:br>
              <a:rPr lang="vi-VN" sz="3600" b="1">
                <a:solidFill>
                  <a:schemeClr val="accent1"/>
                </a:solidFill>
                <a:latin typeface="+mn-lt"/>
              </a:rPr>
            </a:br>
            <a:r>
              <a:rPr lang="vi-VN" sz="3600" b="1">
                <a:solidFill>
                  <a:schemeClr val="accent1"/>
                </a:solidFill>
                <a:latin typeface="+mn-lt"/>
              </a:rPr>
              <a:t>CHỤP MẠCH KỸ THUẬT SỐ HÓA XÓA NỀN</a:t>
            </a:r>
            <a:endParaRPr lang="en-US" sz="3600" b="1">
              <a:solidFill>
                <a:schemeClr val="accent1"/>
              </a:solidFill>
              <a:latin typeface="+mn-lt"/>
            </a:endParaRPr>
          </a:p>
        </p:txBody>
      </p:sp>
    </p:spTree>
    <p:extLst>
      <p:ext uri="{BB962C8B-B14F-4D97-AF65-F5344CB8AC3E}">
        <p14:creationId xmlns:p14="http://schemas.microsoft.com/office/powerpoint/2010/main" val="41169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1029751" y="569684"/>
            <a:ext cx="7100123" cy="5127873"/>
          </a:xfrm>
        </p:spPr>
        <p:txBody>
          <a:bodyPr/>
          <a:lstStyle/>
          <a:p>
            <a:r>
              <a:rPr lang="tr-TR" dirty="0">
                <a:cs typeface="Arial"/>
              </a:rPr>
              <a:t>III. ĐIỀU TRỊ        </a:t>
            </a: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p:txBody>
          <a:bodyPr/>
          <a:lstStyle/>
          <a:p>
            <a:endParaRPr lang="tr-TR">
              <a:cs typeface="Arial"/>
            </a:endParaRPr>
          </a:p>
          <a:p>
            <a:endParaRPr lang="tr-TR" dirty="0">
              <a:cs typeface="Arial"/>
            </a:endParaRPr>
          </a:p>
          <a:p>
            <a:endParaRPr lang="tr-TR" dirty="0">
              <a:cs typeface="Arial"/>
            </a:endParaRPr>
          </a:p>
        </p:txBody>
      </p:sp>
    </p:spTree>
    <p:extLst>
      <p:ext uri="{BB962C8B-B14F-4D97-AF65-F5344CB8AC3E}">
        <p14:creationId xmlns:p14="http://schemas.microsoft.com/office/powerpoint/2010/main" val="2423791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E974B2E7-CB97-4E56-B7B7-846B172BC71D}"/>
              </a:ext>
            </a:extLst>
          </p:cNvPr>
          <p:cNvSpPr>
            <a:spLocks noGrp="1"/>
          </p:cNvSpPr>
          <p:nvPr>
            <p:ph type="title"/>
          </p:nvPr>
        </p:nvSpPr>
        <p:spPr>
          <a:xfrm>
            <a:off x="2188901" y="808056"/>
            <a:ext cx="8381238" cy="1077229"/>
          </a:xfrm>
        </p:spPr>
        <p:txBody>
          <a:bodyPr>
            <a:normAutofit/>
          </a:bodyPr>
          <a:lstStyle/>
          <a:p>
            <a:pPr algn="l"/>
            <a:r>
              <a:rPr lang="vi-VN" sz="4800" dirty="0">
                <a:latin typeface="Times New Roman"/>
                <a:cs typeface="Times New Roman"/>
              </a:rPr>
              <a:t>3. </a:t>
            </a:r>
            <a:r>
              <a:rPr lang="vi-VN" sz="4800" dirty="0" err="1">
                <a:latin typeface="Times New Roman"/>
                <a:cs typeface="Times New Roman"/>
              </a:rPr>
              <a:t>Mục</a:t>
            </a:r>
            <a:r>
              <a:rPr lang="vi-VN" sz="4800" dirty="0">
                <a:latin typeface="Times New Roman"/>
                <a:cs typeface="Times New Roman"/>
              </a:rPr>
              <a:t> </a:t>
            </a:r>
            <a:r>
              <a:rPr lang="vi-VN" sz="4800" dirty="0" err="1">
                <a:latin typeface="Times New Roman"/>
                <a:cs typeface="Times New Roman"/>
              </a:rPr>
              <a:t>đích</a:t>
            </a:r>
            <a:r>
              <a:rPr lang="vi-VN" sz="4800" dirty="0">
                <a:latin typeface="Times New Roman"/>
                <a:cs typeface="Times New Roman"/>
              </a:rPr>
              <a:t> </a:t>
            </a:r>
            <a:r>
              <a:rPr lang="vi-VN" sz="4800" dirty="0" err="1">
                <a:latin typeface="Times New Roman"/>
                <a:cs typeface="Times New Roman"/>
              </a:rPr>
              <a:t>điều</a:t>
            </a:r>
            <a:r>
              <a:rPr lang="vi-VN" sz="4800" dirty="0">
                <a:latin typeface="Times New Roman"/>
                <a:cs typeface="Times New Roman"/>
              </a:rPr>
              <a:t> </a:t>
            </a:r>
            <a:r>
              <a:rPr lang="vi-VN" sz="4800" dirty="0" err="1">
                <a:latin typeface="Times New Roman"/>
                <a:cs typeface="Times New Roman"/>
              </a:rPr>
              <a:t>trị</a:t>
            </a:r>
            <a:r>
              <a:rPr lang="vi-VN" sz="4800" dirty="0">
                <a:latin typeface="Times New Roman"/>
                <a:cs typeface="Times New Roman"/>
              </a:rPr>
              <a:t> </a:t>
            </a:r>
          </a:p>
        </p:txBody>
      </p:sp>
      <p:sp>
        <p:nvSpPr>
          <p:cNvPr id="3" name="Chỗ dành sẵn cho Nội dung 2">
            <a:extLst>
              <a:ext uri="{FF2B5EF4-FFF2-40B4-BE49-F238E27FC236}">
                <a16:creationId xmlns:a16="http://schemas.microsoft.com/office/drawing/2014/main" id="{318EFF35-3ACC-429C-8D20-C47AC6CBE55B}"/>
              </a:ext>
            </a:extLst>
          </p:cNvPr>
          <p:cNvSpPr>
            <a:spLocks noGrp="1"/>
          </p:cNvSpPr>
          <p:nvPr>
            <p:ph idx="1"/>
          </p:nvPr>
        </p:nvSpPr>
        <p:spPr>
          <a:xfrm>
            <a:off x="2256639" y="2052116"/>
            <a:ext cx="8749956" cy="3997828"/>
          </a:xfrm>
        </p:spPr>
        <p:txBody>
          <a:bodyPr anchor="t">
            <a:normAutofit/>
          </a:bodyPr>
          <a:lstStyle/>
          <a:p>
            <a:pPr marL="344170" indent="-344170"/>
            <a:r>
              <a:rPr lang="vi-VN" sz="1800" dirty="0">
                <a:latin typeface="Arial"/>
                <a:cs typeface="Arial"/>
              </a:rPr>
              <a:t>- </a:t>
            </a:r>
            <a:r>
              <a:rPr lang="vi-VN" sz="2800" dirty="0" err="1">
                <a:latin typeface="Arial"/>
                <a:cs typeface="Arial"/>
              </a:rPr>
              <a:t>Mục</a:t>
            </a:r>
            <a:r>
              <a:rPr lang="vi-VN" sz="2800" dirty="0">
                <a:latin typeface="Arial"/>
                <a:cs typeface="Arial"/>
              </a:rPr>
              <a:t> </a:t>
            </a:r>
            <a:r>
              <a:rPr lang="vi-VN" sz="2800" dirty="0" err="1">
                <a:latin typeface="Arial"/>
                <a:cs typeface="Arial"/>
              </a:rPr>
              <a:t>đích</a:t>
            </a:r>
            <a:r>
              <a:rPr lang="vi-VN" sz="2800" dirty="0">
                <a:latin typeface="Arial"/>
                <a:cs typeface="Arial"/>
              </a:rPr>
              <a:t> </a:t>
            </a:r>
            <a:r>
              <a:rPr lang="vi-VN" sz="2800" dirty="0" err="1">
                <a:latin typeface="Arial"/>
                <a:cs typeface="Arial"/>
              </a:rPr>
              <a:t>của</a:t>
            </a:r>
            <a:r>
              <a:rPr lang="vi-VN" sz="2800" dirty="0">
                <a:latin typeface="Arial"/>
                <a:cs typeface="Arial"/>
              </a:rPr>
              <a:t> </a:t>
            </a:r>
            <a:r>
              <a:rPr lang="vi-VN" sz="2800" dirty="0" err="1">
                <a:latin typeface="Arial"/>
                <a:cs typeface="Arial"/>
              </a:rPr>
              <a:t>điều</a:t>
            </a:r>
            <a:r>
              <a:rPr lang="vi-VN" sz="2800" dirty="0">
                <a:latin typeface="Arial"/>
                <a:cs typeface="Arial"/>
              </a:rPr>
              <a:t> </a:t>
            </a:r>
            <a:r>
              <a:rPr lang="vi-VN" sz="2800" dirty="0" err="1">
                <a:latin typeface="Arial"/>
                <a:cs typeface="Arial"/>
              </a:rPr>
              <a:t>trị</a:t>
            </a:r>
            <a:r>
              <a:rPr lang="vi-VN" sz="2800" dirty="0">
                <a:latin typeface="Arial"/>
                <a:cs typeface="Arial"/>
              </a:rPr>
              <a:t> suy van </a:t>
            </a:r>
            <a:r>
              <a:rPr lang="vi-VN" sz="2800" dirty="0" err="1">
                <a:latin typeface="Arial"/>
                <a:cs typeface="Arial"/>
              </a:rPr>
              <a:t>tĩnh</a:t>
            </a:r>
            <a:r>
              <a:rPr lang="vi-VN" sz="2800" dirty="0">
                <a:latin typeface="Arial"/>
                <a:cs typeface="Arial"/>
              </a:rPr>
              <a:t> </a:t>
            </a:r>
            <a:r>
              <a:rPr lang="vi-VN" sz="2800" dirty="0" err="1">
                <a:latin typeface="Arial"/>
                <a:cs typeface="Arial"/>
              </a:rPr>
              <a:t>mạch</a:t>
            </a:r>
            <a:r>
              <a:rPr lang="vi-VN" sz="2800" dirty="0">
                <a:latin typeface="Arial"/>
                <a:cs typeface="Arial"/>
              </a:rPr>
              <a:t> nông chi </a:t>
            </a:r>
            <a:r>
              <a:rPr lang="vi-VN" sz="2800" dirty="0" err="1">
                <a:latin typeface="Arial"/>
                <a:cs typeface="Arial"/>
              </a:rPr>
              <a:t>dưới</a:t>
            </a:r>
            <a:r>
              <a:rPr lang="vi-VN" sz="2800" dirty="0">
                <a:latin typeface="Arial"/>
                <a:cs typeface="Arial"/>
              </a:rPr>
              <a:t> </a:t>
            </a:r>
            <a:r>
              <a:rPr lang="vi-VN" sz="2800" dirty="0" err="1">
                <a:latin typeface="Arial"/>
                <a:cs typeface="Arial"/>
              </a:rPr>
              <a:t>mạn</a:t>
            </a:r>
            <a:r>
              <a:rPr lang="vi-VN" sz="2800" dirty="0">
                <a:latin typeface="Arial"/>
                <a:cs typeface="Arial"/>
              </a:rPr>
              <a:t> </a:t>
            </a:r>
            <a:r>
              <a:rPr lang="vi-VN" sz="2800" dirty="0" err="1">
                <a:latin typeface="Arial"/>
                <a:cs typeface="Arial"/>
              </a:rPr>
              <a:t>tính</a:t>
            </a:r>
            <a:r>
              <a:rPr lang="vi-VN" sz="2800" dirty="0">
                <a:latin typeface="Arial"/>
                <a:cs typeface="Arial"/>
              </a:rPr>
              <a:t> </a:t>
            </a:r>
            <a:r>
              <a:rPr lang="vi-VN" sz="2800" dirty="0" err="1">
                <a:latin typeface="Arial"/>
                <a:cs typeface="Arial"/>
              </a:rPr>
              <a:t>là</a:t>
            </a:r>
            <a:r>
              <a:rPr lang="vi-VN" sz="2800" dirty="0">
                <a:latin typeface="Arial"/>
                <a:cs typeface="Arial"/>
              </a:rPr>
              <a:t> </a:t>
            </a:r>
            <a:r>
              <a:rPr lang="vi-VN" sz="2800" dirty="0" err="1">
                <a:latin typeface="Arial"/>
                <a:cs typeface="Arial"/>
              </a:rPr>
              <a:t>điều</a:t>
            </a:r>
            <a:r>
              <a:rPr lang="vi-VN" sz="2800" dirty="0">
                <a:latin typeface="Arial"/>
                <a:cs typeface="Arial"/>
              </a:rPr>
              <a:t>  </a:t>
            </a:r>
            <a:r>
              <a:rPr lang="vi-VN" sz="2800" dirty="0" err="1">
                <a:latin typeface="Arial"/>
                <a:cs typeface="Arial"/>
              </a:rPr>
              <a:t>chỉnh</a:t>
            </a:r>
            <a:r>
              <a:rPr lang="vi-VN" sz="2800" dirty="0">
                <a:latin typeface="Arial"/>
                <a:cs typeface="Arial"/>
              </a:rPr>
              <a:t> </a:t>
            </a:r>
            <a:r>
              <a:rPr lang="vi-VN" sz="2800" dirty="0" err="1">
                <a:latin typeface="Arial"/>
                <a:cs typeface="Arial"/>
              </a:rPr>
              <a:t>các</a:t>
            </a:r>
            <a:r>
              <a:rPr lang="vi-VN" sz="2800" dirty="0">
                <a:latin typeface="Arial"/>
                <a:cs typeface="Arial"/>
              </a:rPr>
              <a:t> </a:t>
            </a:r>
            <a:r>
              <a:rPr lang="vi-VN" sz="2800" dirty="0" err="1">
                <a:latin typeface="Arial"/>
                <a:cs typeface="Arial"/>
              </a:rPr>
              <a:t>rối</a:t>
            </a:r>
            <a:r>
              <a:rPr lang="vi-VN" sz="2800" dirty="0">
                <a:latin typeface="Arial"/>
                <a:cs typeface="Arial"/>
              </a:rPr>
              <a:t> </a:t>
            </a:r>
            <a:r>
              <a:rPr lang="vi-VN" sz="2800" dirty="0" err="1">
                <a:latin typeface="Arial"/>
                <a:cs typeface="Arial"/>
              </a:rPr>
              <a:t>loạn</a:t>
            </a:r>
            <a:r>
              <a:rPr lang="vi-VN" sz="2800" dirty="0">
                <a:latin typeface="Arial"/>
                <a:cs typeface="Arial"/>
              </a:rPr>
              <a:t> </a:t>
            </a:r>
            <a:r>
              <a:rPr lang="vi-VN" sz="2800" dirty="0" err="1">
                <a:latin typeface="Arial"/>
                <a:cs typeface="Arial"/>
              </a:rPr>
              <a:t>về</a:t>
            </a:r>
            <a:r>
              <a:rPr lang="vi-VN" sz="2800" dirty="0">
                <a:latin typeface="Arial"/>
                <a:cs typeface="Arial"/>
              </a:rPr>
              <a:t> sinh </a:t>
            </a:r>
            <a:r>
              <a:rPr lang="vi-VN" sz="2800" dirty="0" err="1">
                <a:latin typeface="Arial"/>
                <a:cs typeface="Arial"/>
              </a:rPr>
              <a:t>lý</a:t>
            </a:r>
            <a:r>
              <a:rPr lang="vi-VN" sz="2800" dirty="0">
                <a:latin typeface="Arial"/>
                <a:cs typeface="Arial"/>
              </a:rPr>
              <a:t> </a:t>
            </a:r>
            <a:r>
              <a:rPr lang="vi-VN" sz="2800" dirty="0" err="1">
                <a:latin typeface="Arial"/>
                <a:cs typeface="Arial"/>
              </a:rPr>
              <a:t>bệnh</a:t>
            </a:r>
            <a:r>
              <a:rPr lang="vi-VN" sz="2800" dirty="0">
                <a:latin typeface="Arial"/>
                <a:cs typeface="Arial"/>
              </a:rPr>
              <a:t>. </a:t>
            </a:r>
            <a:endParaRPr lang="vi-VN" sz="2800" dirty="0">
              <a:latin typeface="Arial"/>
              <a:cs typeface="Arial" panose="020B0604020202020204" pitchFamily="34" charset="0"/>
            </a:endParaRPr>
          </a:p>
        </p:txBody>
      </p:sp>
    </p:spTree>
    <p:extLst>
      <p:ext uri="{BB962C8B-B14F-4D97-AF65-F5344CB8AC3E}">
        <p14:creationId xmlns:p14="http://schemas.microsoft.com/office/powerpoint/2010/main" val="3924641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9"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3"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D5F85A27-FB26-4AD6-A8FC-50FD6CA19843}"/>
              </a:ext>
            </a:extLst>
          </p:cNvPr>
          <p:cNvSpPr>
            <a:spLocks noGrp="1"/>
          </p:cNvSpPr>
          <p:nvPr>
            <p:ph type="title"/>
          </p:nvPr>
        </p:nvSpPr>
        <p:spPr>
          <a:xfrm>
            <a:off x="2188901" y="808056"/>
            <a:ext cx="8381238" cy="1077229"/>
          </a:xfrm>
        </p:spPr>
        <p:txBody>
          <a:bodyPr>
            <a:normAutofit/>
          </a:bodyPr>
          <a:lstStyle/>
          <a:p>
            <a:pPr algn="l"/>
            <a:endParaRPr lang="vi-VN" sz="4800"/>
          </a:p>
        </p:txBody>
      </p:sp>
      <p:sp>
        <p:nvSpPr>
          <p:cNvPr id="3" name="Chỗ dành sẵn cho Nội dung 2">
            <a:extLst>
              <a:ext uri="{FF2B5EF4-FFF2-40B4-BE49-F238E27FC236}">
                <a16:creationId xmlns:a16="http://schemas.microsoft.com/office/drawing/2014/main" id="{1C66D823-D9CA-488D-92C6-9B05298A8968}"/>
              </a:ext>
            </a:extLst>
          </p:cNvPr>
          <p:cNvSpPr>
            <a:spLocks noGrp="1"/>
          </p:cNvSpPr>
          <p:nvPr>
            <p:ph idx="1"/>
          </p:nvPr>
        </p:nvSpPr>
        <p:spPr>
          <a:xfrm>
            <a:off x="1821211" y="1108688"/>
            <a:ext cx="9475670" cy="4941256"/>
          </a:xfrm>
        </p:spPr>
        <p:txBody>
          <a:bodyPr anchor="t">
            <a:normAutofit/>
          </a:bodyPr>
          <a:lstStyle/>
          <a:p>
            <a:pPr marL="344170" indent="-344170"/>
            <a:r>
              <a:rPr lang="vi-VN" sz="2800" dirty="0">
                <a:latin typeface="Arial"/>
                <a:cs typeface="Arial"/>
              </a:rPr>
              <a:t>- SVTMCDMT nguyên </a:t>
            </a:r>
            <a:r>
              <a:rPr lang="vi-VN" sz="2800" dirty="0" err="1">
                <a:latin typeface="Arial"/>
                <a:cs typeface="Arial"/>
              </a:rPr>
              <a:t>phát</a:t>
            </a:r>
            <a:r>
              <a:rPr lang="vi-VN" sz="2800" dirty="0">
                <a:latin typeface="Arial"/>
                <a:cs typeface="Arial"/>
              </a:rPr>
              <a:t>:</a:t>
            </a:r>
            <a:endParaRPr lang="vi-VN" sz="2800">
              <a:latin typeface="Arial"/>
              <a:cs typeface="Arial" panose="020B0604020202020204" pitchFamily="34" charset="0"/>
            </a:endParaRPr>
          </a:p>
          <a:p>
            <a:pPr marL="0" indent="0">
              <a:buNone/>
            </a:pPr>
            <a:endParaRPr lang="vi-VN" sz="1800" dirty="0">
              <a:latin typeface="Arial"/>
              <a:cs typeface="Arial" panose="020B0604020202020204" pitchFamily="34" charset="0"/>
            </a:endParaRPr>
          </a:p>
        </p:txBody>
      </p:sp>
      <p:pic>
        <p:nvPicPr>
          <p:cNvPr id="4" name="Hình ảnh 20">
            <a:extLst>
              <a:ext uri="{FF2B5EF4-FFF2-40B4-BE49-F238E27FC236}">
                <a16:creationId xmlns:a16="http://schemas.microsoft.com/office/drawing/2014/main" id="{03005ACE-2C74-47DC-A1D1-13D8A56842E1}"/>
              </a:ext>
            </a:extLst>
          </p:cNvPr>
          <p:cNvPicPr>
            <a:picLocks noChangeAspect="1"/>
          </p:cNvPicPr>
          <p:nvPr/>
        </p:nvPicPr>
        <p:blipFill>
          <a:blip r:embed="rId4"/>
          <a:stretch>
            <a:fillRect/>
          </a:stretch>
        </p:blipFill>
        <p:spPr>
          <a:xfrm>
            <a:off x="2518229" y="1889833"/>
            <a:ext cx="5080000" cy="3760506"/>
          </a:xfrm>
          <a:prstGeom prst="rect">
            <a:avLst/>
          </a:prstGeom>
        </p:spPr>
      </p:pic>
    </p:spTree>
    <p:extLst>
      <p:ext uri="{BB962C8B-B14F-4D97-AF65-F5344CB8AC3E}">
        <p14:creationId xmlns:p14="http://schemas.microsoft.com/office/powerpoint/2010/main" val="3331046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94BA3BBE-7905-4A8C-A87A-A35C95A9A3C5}"/>
              </a:ext>
            </a:extLst>
          </p:cNvPr>
          <p:cNvSpPr>
            <a:spLocks noGrp="1"/>
          </p:cNvSpPr>
          <p:nvPr>
            <p:ph type="title"/>
          </p:nvPr>
        </p:nvSpPr>
        <p:spPr>
          <a:xfrm>
            <a:off x="2188901" y="808056"/>
            <a:ext cx="8381238" cy="1077229"/>
          </a:xfrm>
        </p:spPr>
        <p:txBody>
          <a:bodyPr>
            <a:normAutofit/>
          </a:bodyPr>
          <a:lstStyle/>
          <a:p>
            <a:pPr algn="l"/>
            <a:endParaRPr lang="vi-VN" sz="4800"/>
          </a:p>
        </p:txBody>
      </p:sp>
      <p:sp>
        <p:nvSpPr>
          <p:cNvPr id="3" name="Chỗ dành sẵn cho Nội dung 2">
            <a:extLst>
              <a:ext uri="{FF2B5EF4-FFF2-40B4-BE49-F238E27FC236}">
                <a16:creationId xmlns:a16="http://schemas.microsoft.com/office/drawing/2014/main" id="{1401A912-4732-46DB-BB58-02B723F9A461}"/>
              </a:ext>
            </a:extLst>
          </p:cNvPr>
          <p:cNvSpPr>
            <a:spLocks noGrp="1"/>
          </p:cNvSpPr>
          <p:nvPr>
            <p:ph idx="1"/>
          </p:nvPr>
        </p:nvSpPr>
        <p:spPr>
          <a:xfrm>
            <a:off x="1647039" y="1028859"/>
            <a:ext cx="6572814" cy="3997828"/>
          </a:xfrm>
        </p:spPr>
        <p:txBody>
          <a:bodyPr anchor="t">
            <a:normAutofit/>
          </a:bodyPr>
          <a:lstStyle/>
          <a:p>
            <a:pPr marL="344170" indent="-344170"/>
            <a:r>
              <a:rPr lang="vi-VN" sz="1800" dirty="0">
                <a:latin typeface="Arial"/>
                <a:cs typeface="Arial"/>
              </a:rPr>
              <a:t>-</a:t>
            </a:r>
            <a:r>
              <a:rPr lang="vi-VN" sz="2800" dirty="0">
                <a:latin typeface="Arial"/>
                <a:cs typeface="Arial"/>
              </a:rPr>
              <a:t> SVTMCDMT </a:t>
            </a:r>
            <a:r>
              <a:rPr lang="vi-VN" sz="2800" dirty="0" err="1">
                <a:latin typeface="Arial"/>
                <a:cs typeface="Arial"/>
              </a:rPr>
              <a:t>thứ</a:t>
            </a:r>
            <a:r>
              <a:rPr lang="vi-VN" sz="2800" dirty="0">
                <a:latin typeface="Arial"/>
                <a:cs typeface="Arial"/>
              </a:rPr>
              <a:t> </a:t>
            </a:r>
            <a:r>
              <a:rPr lang="vi-VN" sz="2800" dirty="0" err="1">
                <a:latin typeface="Arial"/>
                <a:cs typeface="Arial"/>
              </a:rPr>
              <a:t>phát</a:t>
            </a:r>
            <a:r>
              <a:rPr lang="vi-VN" sz="2800" dirty="0">
                <a:latin typeface="Arial"/>
                <a:cs typeface="Arial"/>
              </a:rPr>
              <a:t> :</a:t>
            </a:r>
            <a:endParaRPr lang="vi-VN" sz="2800" dirty="0">
              <a:latin typeface="Arial" panose="020B0604020202020204" pitchFamily="34" charset="0"/>
              <a:cs typeface="Arial" panose="020B0604020202020204" pitchFamily="34" charset="0"/>
            </a:endParaRPr>
          </a:p>
          <a:p>
            <a:pPr marL="344170" indent="-344170"/>
            <a:endParaRPr lang="vi-VN" sz="1800" dirty="0">
              <a:latin typeface="Arial"/>
              <a:cs typeface="Arial" panose="020B0604020202020204" pitchFamily="34" charset="0"/>
            </a:endParaRPr>
          </a:p>
        </p:txBody>
      </p:sp>
      <p:pic>
        <p:nvPicPr>
          <p:cNvPr id="4" name="Hình ảnh 4">
            <a:extLst>
              <a:ext uri="{FF2B5EF4-FFF2-40B4-BE49-F238E27FC236}">
                <a16:creationId xmlns:a16="http://schemas.microsoft.com/office/drawing/2014/main" id="{48F54E7B-A0C1-40DF-B054-65C69A313592}"/>
              </a:ext>
            </a:extLst>
          </p:cNvPr>
          <p:cNvPicPr>
            <a:picLocks noChangeAspect="1"/>
          </p:cNvPicPr>
          <p:nvPr/>
        </p:nvPicPr>
        <p:blipFill>
          <a:blip r:embed="rId4"/>
          <a:stretch>
            <a:fillRect/>
          </a:stretch>
        </p:blipFill>
        <p:spPr>
          <a:xfrm>
            <a:off x="2467429" y="1788886"/>
            <a:ext cx="6429827" cy="4760685"/>
          </a:xfrm>
          <a:prstGeom prst="rect">
            <a:avLst/>
          </a:prstGeom>
        </p:spPr>
      </p:pic>
    </p:spTree>
    <p:extLst>
      <p:ext uri="{BB962C8B-B14F-4D97-AF65-F5344CB8AC3E}">
        <p14:creationId xmlns:p14="http://schemas.microsoft.com/office/powerpoint/2010/main" val="1406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010255B1-BE36-4AEC-A1A3-8729AA9C56E8}"/>
              </a:ext>
            </a:extLst>
          </p:cNvPr>
          <p:cNvSpPr>
            <a:spLocks noGrp="1"/>
          </p:cNvSpPr>
          <p:nvPr>
            <p:ph type="title"/>
          </p:nvPr>
        </p:nvSpPr>
        <p:spPr>
          <a:xfrm>
            <a:off x="2188901" y="808056"/>
            <a:ext cx="8381238" cy="1077229"/>
          </a:xfrm>
        </p:spPr>
        <p:txBody>
          <a:bodyPr>
            <a:normAutofit fontScale="90000"/>
          </a:bodyPr>
          <a:lstStyle/>
          <a:p>
            <a:pPr algn="l"/>
            <a:r>
              <a:rPr lang="vi-VN" sz="4800" dirty="0">
                <a:latin typeface="Times New Roman"/>
                <a:cs typeface="Times New Roman"/>
              </a:rPr>
              <a:t> Điều trị bảo tồn:</a:t>
            </a:r>
            <a:br>
              <a:rPr lang="vi-VN" sz="4800" dirty="0">
                <a:latin typeface="Times New Roman"/>
                <a:cs typeface="Times New Roman"/>
              </a:rPr>
            </a:br>
            <a:endParaRPr lang="vi-VN" sz="4800" dirty="0"/>
          </a:p>
        </p:txBody>
      </p:sp>
      <p:sp>
        <p:nvSpPr>
          <p:cNvPr id="3" name="Chỗ dành sẵn cho Nội dung 2">
            <a:extLst>
              <a:ext uri="{FF2B5EF4-FFF2-40B4-BE49-F238E27FC236}">
                <a16:creationId xmlns:a16="http://schemas.microsoft.com/office/drawing/2014/main" id="{411404E0-FD1B-4273-887D-9A6C9BBE0D2D}"/>
              </a:ext>
            </a:extLst>
          </p:cNvPr>
          <p:cNvSpPr>
            <a:spLocks noGrp="1"/>
          </p:cNvSpPr>
          <p:nvPr>
            <p:ph idx="1"/>
          </p:nvPr>
        </p:nvSpPr>
        <p:spPr>
          <a:xfrm>
            <a:off x="1864754" y="898231"/>
            <a:ext cx="6964699" cy="5151713"/>
          </a:xfrm>
        </p:spPr>
        <p:txBody>
          <a:bodyPr vert="horz" lIns="91440" tIns="45720" rIns="91440" bIns="45720" rtlCol="0" anchor="t">
            <a:noAutofit/>
          </a:bodyPr>
          <a:lstStyle/>
          <a:p>
            <a:pPr marL="344170" indent="-344170">
              <a:buChar char="v"/>
            </a:pPr>
            <a:endParaRPr lang="vi-VN" sz="1800" dirty="0">
              <a:latin typeface="Arial"/>
              <a:cs typeface="Arial"/>
            </a:endParaRPr>
          </a:p>
          <a:p>
            <a:pPr marL="344170" indent="-344170">
              <a:buFont typeface="Arial" panose="05000000000000000000" pitchFamily="2" charset="2"/>
              <a:buChar char="•"/>
            </a:pPr>
            <a:r>
              <a:rPr lang="en-US" sz="2800" dirty="0">
                <a:solidFill>
                  <a:srgbClr val="FF0000"/>
                </a:solidFill>
                <a:latin typeface="Arial"/>
                <a:cs typeface="Arial"/>
              </a:rPr>
              <a:t>B</a:t>
            </a:r>
            <a:r>
              <a:rPr lang="vi-VN" sz="2800" dirty="0">
                <a:solidFill>
                  <a:srgbClr val="FF0000"/>
                </a:solidFill>
                <a:latin typeface="Arial"/>
                <a:cs typeface="Arial"/>
              </a:rPr>
              <a:t>ăng </a:t>
            </a:r>
            <a:r>
              <a:rPr lang="en-US" sz="2800" dirty="0" err="1">
                <a:solidFill>
                  <a:srgbClr val="FF0000"/>
                </a:solidFill>
                <a:latin typeface="Arial"/>
                <a:cs typeface="Arial"/>
              </a:rPr>
              <a:t>ép</a:t>
            </a:r>
            <a:r>
              <a:rPr lang="en-US" sz="2800" dirty="0">
                <a:solidFill>
                  <a:srgbClr val="FF0000"/>
                </a:solidFill>
                <a:latin typeface="Arial"/>
                <a:cs typeface="Arial"/>
              </a:rPr>
              <a:t> </a:t>
            </a:r>
            <a:r>
              <a:rPr lang="en-US" sz="2800" dirty="0" err="1">
                <a:solidFill>
                  <a:srgbClr val="FF0000"/>
                </a:solidFill>
                <a:latin typeface="Arial"/>
                <a:cs typeface="Arial"/>
              </a:rPr>
              <a:t>và</a:t>
            </a:r>
            <a:r>
              <a:rPr lang="en-US" sz="2800" dirty="0">
                <a:solidFill>
                  <a:srgbClr val="FF0000"/>
                </a:solidFill>
                <a:latin typeface="Arial"/>
                <a:cs typeface="Arial"/>
              </a:rPr>
              <a:t> </a:t>
            </a:r>
            <a:r>
              <a:rPr lang="en-US" sz="2800" dirty="0" err="1">
                <a:solidFill>
                  <a:srgbClr val="FF0000"/>
                </a:solidFill>
                <a:latin typeface="Arial"/>
                <a:cs typeface="Arial"/>
              </a:rPr>
              <a:t>vớ</a:t>
            </a:r>
            <a:r>
              <a:rPr lang="en-US" sz="2800" dirty="0">
                <a:solidFill>
                  <a:srgbClr val="FF0000"/>
                </a:solidFill>
                <a:latin typeface="Arial"/>
                <a:cs typeface="Arial"/>
              </a:rPr>
              <a:t> </a:t>
            </a:r>
            <a:r>
              <a:rPr lang="en-US" sz="2800" dirty="0" err="1">
                <a:solidFill>
                  <a:srgbClr val="FF0000"/>
                </a:solidFill>
                <a:latin typeface="Arial"/>
                <a:cs typeface="Arial"/>
              </a:rPr>
              <a:t>tĩnh</a:t>
            </a:r>
            <a:r>
              <a:rPr lang="en-US" sz="2800" dirty="0">
                <a:solidFill>
                  <a:srgbClr val="FF0000"/>
                </a:solidFill>
                <a:latin typeface="Arial"/>
                <a:cs typeface="Arial"/>
              </a:rPr>
              <a:t> </a:t>
            </a:r>
            <a:r>
              <a:rPr lang="en-US" sz="2800" dirty="0" err="1">
                <a:solidFill>
                  <a:srgbClr val="FF0000"/>
                </a:solidFill>
                <a:latin typeface="Arial"/>
                <a:cs typeface="Arial"/>
              </a:rPr>
              <a:t>mạch</a:t>
            </a:r>
            <a:r>
              <a:rPr lang="en-US" sz="2800" dirty="0">
                <a:solidFill>
                  <a:srgbClr val="FF0000"/>
                </a:solidFill>
                <a:latin typeface="Arial"/>
                <a:cs typeface="Arial"/>
              </a:rPr>
              <a:t> </a:t>
            </a:r>
            <a:endParaRPr lang="vi-VN" sz="2800" dirty="0">
              <a:solidFill>
                <a:srgbClr val="FF0000"/>
              </a:solidFill>
              <a:latin typeface="Arial"/>
              <a:cs typeface="Arial" panose="020B0604020202020204" pitchFamily="34" charset="0"/>
            </a:endParaRPr>
          </a:p>
          <a:p>
            <a:pPr marL="344170" indent="-344170">
              <a:buFont typeface="Arial,Sans-Serif" panose="05000000000000000000" pitchFamily="2" charset="2"/>
              <a:buChar char="•"/>
            </a:pPr>
            <a:r>
              <a:rPr lang="en-US" sz="2800" dirty="0">
                <a:latin typeface="Arial"/>
                <a:cs typeface="Arial"/>
              </a:rPr>
              <a:t>T</a:t>
            </a:r>
            <a:r>
              <a:rPr lang="vi-VN" sz="2800" dirty="0">
                <a:latin typeface="Arial"/>
                <a:cs typeface="Arial"/>
              </a:rPr>
              <a:t>ránh đứng, ngôì lâu</a:t>
            </a:r>
            <a:endParaRPr lang="en-US" sz="2800" dirty="0">
              <a:ea typeface="+mn-lt"/>
              <a:cs typeface="+mn-lt"/>
            </a:endParaRPr>
          </a:p>
          <a:p>
            <a:pPr marL="344170" indent="-344170">
              <a:buFont typeface="Arial,Sans-Serif" panose="05000000000000000000" pitchFamily="2" charset="2"/>
              <a:buChar char="•"/>
            </a:pPr>
            <a:r>
              <a:rPr lang="en-US" sz="2800" dirty="0">
                <a:latin typeface="Arial"/>
                <a:cs typeface="Arial"/>
              </a:rPr>
              <a:t>T</a:t>
            </a:r>
            <a:r>
              <a:rPr lang="vi-VN" sz="2800" dirty="0">
                <a:latin typeface="Arial"/>
                <a:cs typeface="Arial"/>
              </a:rPr>
              <a:t>ránh bắt chéo chân </a:t>
            </a:r>
            <a:endParaRPr lang="en-US" sz="2800" dirty="0">
              <a:ea typeface="+mn-lt"/>
              <a:cs typeface="+mn-lt"/>
            </a:endParaRPr>
          </a:p>
          <a:p>
            <a:pPr marL="344170" indent="-344170">
              <a:buFont typeface="Arial,Sans-Serif" panose="05000000000000000000" pitchFamily="2" charset="2"/>
              <a:buChar char="•"/>
            </a:pPr>
            <a:r>
              <a:rPr lang="en-US" sz="2800" dirty="0">
                <a:latin typeface="Arial"/>
                <a:cs typeface="Arial"/>
              </a:rPr>
              <a:t>K</a:t>
            </a:r>
            <a:r>
              <a:rPr lang="vi-VN" sz="2800" dirty="0">
                <a:latin typeface="Arial"/>
                <a:cs typeface="Arial"/>
              </a:rPr>
              <a:t>iểm soát cân nặng </a:t>
            </a:r>
            <a:endParaRPr lang="vi-VN" sz="2800" dirty="0">
              <a:solidFill>
                <a:srgbClr val="FF0000"/>
              </a:solidFill>
              <a:latin typeface="Arial"/>
              <a:cs typeface="Arial"/>
            </a:endParaRPr>
          </a:p>
          <a:p>
            <a:pPr marL="344170" indent="-344170">
              <a:buFont typeface="Arial,Sans-Serif" panose="05000000000000000000" pitchFamily="2" charset="2"/>
              <a:buChar char="•"/>
            </a:pPr>
            <a:r>
              <a:rPr lang="en-US" sz="2800" dirty="0">
                <a:latin typeface="Arial"/>
                <a:cs typeface="Arial"/>
              </a:rPr>
              <a:t>T</a:t>
            </a:r>
            <a:r>
              <a:rPr lang="vi-VN" sz="2800" dirty="0">
                <a:latin typeface="Arial"/>
                <a:cs typeface="Arial"/>
              </a:rPr>
              <a:t>ập thể dục thường xuyên </a:t>
            </a:r>
            <a:endParaRPr lang="vi-VN" sz="2800" dirty="0">
              <a:solidFill>
                <a:srgbClr val="FF0000"/>
              </a:solidFill>
              <a:latin typeface="Arial"/>
              <a:cs typeface="Arial"/>
            </a:endParaRPr>
          </a:p>
          <a:p>
            <a:pPr marL="344170" indent="-344170">
              <a:buFont typeface="Arial,Sans-Serif" panose="05000000000000000000" pitchFamily="2" charset="2"/>
              <a:buChar char="•"/>
            </a:pPr>
            <a:r>
              <a:rPr lang="en-US" sz="2800" dirty="0">
                <a:solidFill>
                  <a:schemeClr val="tx1"/>
                </a:solidFill>
                <a:latin typeface="Arial"/>
                <a:cs typeface="Arial"/>
              </a:rPr>
              <a:t>N</a:t>
            </a:r>
            <a:r>
              <a:rPr lang="vi-VN" sz="2800" dirty="0">
                <a:solidFill>
                  <a:schemeClr val="tx1"/>
                </a:solidFill>
                <a:latin typeface="Arial"/>
                <a:cs typeface="Arial"/>
              </a:rPr>
              <a:t>gừng hút thuốc </a:t>
            </a:r>
            <a:endParaRPr lang="en-US" sz="2800" dirty="0">
              <a:solidFill>
                <a:schemeClr val="tx1"/>
              </a:solidFill>
              <a:latin typeface="Arial"/>
              <a:cs typeface="Arial"/>
            </a:endParaRPr>
          </a:p>
          <a:p>
            <a:pPr marL="344170" indent="-344170">
              <a:buFont typeface="Arial,Sans-Serif" panose="05000000000000000000" pitchFamily="2" charset="2"/>
              <a:buChar char="•"/>
            </a:pPr>
            <a:r>
              <a:rPr lang="en-US" sz="2800" dirty="0" err="1">
                <a:solidFill>
                  <a:schemeClr val="tx1"/>
                </a:solidFill>
                <a:latin typeface="Arial"/>
                <a:cs typeface="Arial"/>
              </a:rPr>
              <a:t>Uống</a:t>
            </a:r>
            <a:r>
              <a:rPr lang="en-US" sz="2800" dirty="0">
                <a:solidFill>
                  <a:schemeClr val="tx1"/>
                </a:solidFill>
                <a:latin typeface="Arial"/>
                <a:cs typeface="Arial"/>
              </a:rPr>
              <a:t> </a:t>
            </a:r>
            <a:r>
              <a:rPr lang="en-US" sz="2800" dirty="0" err="1">
                <a:solidFill>
                  <a:schemeClr val="tx1"/>
                </a:solidFill>
                <a:latin typeface="Arial"/>
                <a:cs typeface="Arial"/>
              </a:rPr>
              <a:t>thuốc</a:t>
            </a:r>
            <a:r>
              <a:rPr lang="en-US" sz="2800" dirty="0">
                <a:solidFill>
                  <a:schemeClr val="tx1"/>
                </a:solidFill>
                <a:latin typeface="Arial"/>
                <a:cs typeface="Arial"/>
              </a:rPr>
              <a:t> </a:t>
            </a:r>
            <a:r>
              <a:rPr lang="en-US" sz="2800" dirty="0" err="1">
                <a:solidFill>
                  <a:schemeClr val="tx1"/>
                </a:solidFill>
                <a:latin typeface="Arial"/>
                <a:cs typeface="Arial"/>
              </a:rPr>
              <a:t>trợ</a:t>
            </a:r>
            <a:r>
              <a:rPr lang="en-US" sz="2800" dirty="0">
                <a:solidFill>
                  <a:schemeClr val="tx1"/>
                </a:solidFill>
                <a:latin typeface="Arial"/>
                <a:cs typeface="Arial"/>
              </a:rPr>
              <a:t> </a:t>
            </a:r>
            <a:r>
              <a:rPr lang="en-US" sz="2800" dirty="0" err="1">
                <a:solidFill>
                  <a:schemeClr val="tx1"/>
                </a:solidFill>
                <a:latin typeface="Arial"/>
                <a:cs typeface="Arial"/>
              </a:rPr>
              <a:t>tĩnh</a:t>
            </a:r>
            <a:r>
              <a:rPr lang="en-US" sz="2800" dirty="0">
                <a:solidFill>
                  <a:schemeClr val="tx1"/>
                </a:solidFill>
                <a:latin typeface="Arial"/>
                <a:cs typeface="Arial"/>
              </a:rPr>
              <a:t> </a:t>
            </a:r>
            <a:r>
              <a:rPr lang="en-US" sz="2800" dirty="0" err="1">
                <a:solidFill>
                  <a:schemeClr val="tx1"/>
                </a:solidFill>
                <a:latin typeface="Arial"/>
                <a:cs typeface="Arial"/>
              </a:rPr>
              <a:t>mạch</a:t>
            </a:r>
            <a:r>
              <a:rPr lang="en-US" sz="2800" dirty="0">
                <a:solidFill>
                  <a:schemeClr val="tx1"/>
                </a:solidFill>
                <a:latin typeface="Arial"/>
                <a:cs typeface="Arial"/>
              </a:rPr>
              <a:t> </a:t>
            </a:r>
          </a:p>
          <a:p>
            <a:pPr marL="344170" indent="-344170">
              <a:buFont typeface="Arial,Sans-Serif" panose="05000000000000000000" pitchFamily="2" charset="2"/>
              <a:buChar char="•"/>
            </a:pPr>
            <a:endParaRPr lang="vi-VN" sz="2800" dirty="0">
              <a:solidFill>
                <a:srgbClr val="FF0000"/>
              </a:solidFill>
              <a:latin typeface="Arial"/>
              <a:cs typeface="Arial" panose="020B0604020202020204" pitchFamily="34" charset="0"/>
            </a:endParaRPr>
          </a:p>
          <a:p>
            <a:pPr marL="344170" indent="-344170">
              <a:buFont typeface="Arial" panose="05000000000000000000" pitchFamily="2" charset="2"/>
              <a:buChar char="•"/>
            </a:pPr>
            <a:endParaRPr lang="vi-VN" sz="2800" dirty="0">
              <a:latin typeface="Arial"/>
              <a:cs typeface="Arial" panose="020B0604020202020204" pitchFamily="34" charset="0"/>
            </a:endParaRPr>
          </a:p>
          <a:p>
            <a:pPr marL="344170" indent="-344170">
              <a:buFont typeface="Arial" panose="05000000000000000000" pitchFamily="2" charset="2"/>
              <a:buChar char="•"/>
            </a:pPr>
            <a:endParaRPr lang="vi-VN" sz="2800" dirty="0">
              <a:latin typeface="Arial"/>
              <a:cs typeface="Arial" panose="020B0604020202020204" pitchFamily="34" charset="0"/>
            </a:endParaRPr>
          </a:p>
          <a:p>
            <a:pPr marL="344170" indent="-344170">
              <a:buFont typeface="Arial" panose="05000000000000000000" pitchFamily="2" charset="2"/>
              <a:buChar char="•"/>
            </a:pPr>
            <a:endParaRPr lang="vi-VN" sz="1800" dirty="0">
              <a:latin typeface="Arial"/>
              <a:cs typeface="Arial" panose="020B0604020202020204" pitchFamily="34" charset="0"/>
            </a:endParaRPr>
          </a:p>
        </p:txBody>
      </p:sp>
      <p:sp>
        <p:nvSpPr>
          <p:cNvPr id="4" name="Hộp Văn bản 3">
            <a:extLst>
              <a:ext uri="{FF2B5EF4-FFF2-40B4-BE49-F238E27FC236}">
                <a16:creationId xmlns:a16="http://schemas.microsoft.com/office/drawing/2014/main" id="{C6399B0E-824B-489E-8305-D6D3847E9AF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t>Bấm để thêm nội dung</a:t>
            </a:r>
          </a:p>
        </p:txBody>
      </p:sp>
    </p:spTree>
    <p:extLst>
      <p:ext uri="{BB962C8B-B14F-4D97-AF65-F5344CB8AC3E}">
        <p14:creationId xmlns:p14="http://schemas.microsoft.com/office/powerpoint/2010/main" val="486425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1">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C66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35E405-4BF6-4BF2-B1EC-B566BD0BF2EE}"/>
              </a:ext>
            </a:extLst>
          </p:cNvPr>
          <p:cNvPicPr>
            <a:picLocks noGrp="1" noChangeAspect="1"/>
          </p:cNvPicPr>
          <p:nvPr>
            <p:ph idx="1"/>
          </p:nvPr>
        </p:nvPicPr>
        <p:blipFill>
          <a:blip r:embed="rId2"/>
          <a:stretch>
            <a:fillRect/>
          </a:stretch>
        </p:blipFill>
        <p:spPr>
          <a:xfrm>
            <a:off x="804334" y="1337354"/>
            <a:ext cx="10577744" cy="4178209"/>
          </a:xfrm>
          <a:prstGeom prst="rect">
            <a:avLst/>
          </a:prstGeom>
        </p:spPr>
      </p:pic>
    </p:spTree>
    <p:extLst>
      <p:ext uri="{BB962C8B-B14F-4D97-AF65-F5344CB8AC3E}">
        <p14:creationId xmlns:p14="http://schemas.microsoft.com/office/powerpoint/2010/main" val="715712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D1536-6761-4161-8E07-20D0E181FB77}"/>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a:solidFill>
                  <a:schemeClr val="tx1">
                    <a:lumMod val="85000"/>
                    <a:lumOff val="15000"/>
                  </a:schemeClr>
                </a:solidFill>
              </a:rPr>
              <a:t>Điều trị băng ép </a:t>
            </a:r>
            <a:br>
              <a:rPr lang="en-US" sz="2900">
                <a:solidFill>
                  <a:schemeClr val="tx1">
                    <a:lumMod val="85000"/>
                    <a:lumOff val="15000"/>
                  </a:schemeClr>
                </a:solidFill>
              </a:rPr>
            </a:br>
            <a:endParaRPr lang="en-US" sz="2900">
              <a:solidFill>
                <a:schemeClr val="tx1">
                  <a:lumMod val="85000"/>
                  <a:lumOff val="15000"/>
                </a:schemeClr>
              </a:solidFill>
            </a:endParaRPr>
          </a:p>
        </p:txBody>
      </p:sp>
      <p:pic>
        <p:nvPicPr>
          <p:cNvPr id="5" name="Content Placeholder 4">
            <a:extLst>
              <a:ext uri="{FF2B5EF4-FFF2-40B4-BE49-F238E27FC236}">
                <a16:creationId xmlns:a16="http://schemas.microsoft.com/office/drawing/2014/main" id="{11974755-0E37-44D7-AD71-C86A0C250675}"/>
              </a:ext>
            </a:extLst>
          </p:cNvPr>
          <p:cNvPicPr>
            <a:picLocks noGrp="1" noChangeAspect="1"/>
          </p:cNvPicPr>
          <p:nvPr>
            <p:ph idx="1"/>
          </p:nvPr>
        </p:nvPicPr>
        <p:blipFill rotWithShape="1">
          <a:blip r:embed="rId2"/>
          <a:srcRect r="9099" b="1"/>
          <a:stretch/>
        </p:blipFill>
        <p:spPr>
          <a:xfrm>
            <a:off x="635457" y="640080"/>
            <a:ext cx="10916463" cy="3602736"/>
          </a:xfrm>
          <a:prstGeom prst="rect">
            <a:avLst/>
          </a:prstGeom>
        </p:spPr>
      </p:pic>
      <p:cxnSp>
        <p:nvCxnSpPr>
          <p:cNvPr id="16" name="Straight Connector 1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62612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97A9C-0557-49CA-BFF2-936DE105D6DD}"/>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err="1">
                <a:solidFill>
                  <a:schemeClr val="tx1">
                    <a:lumMod val="85000"/>
                    <a:lumOff val="15000"/>
                  </a:schemeClr>
                </a:solidFill>
              </a:rPr>
              <a:t>Điều</a:t>
            </a:r>
            <a:r>
              <a:rPr lang="en-US" sz="8000" dirty="0">
                <a:solidFill>
                  <a:schemeClr val="tx1">
                    <a:lumMod val="85000"/>
                    <a:lumOff val="15000"/>
                  </a:schemeClr>
                </a:solidFill>
              </a:rPr>
              <a:t> </a:t>
            </a:r>
            <a:r>
              <a:rPr lang="en-US" sz="8000" dirty="0" err="1">
                <a:solidFill>
                  <a:schemeClr val="tx1">
                    <a:lumMod val="85000"/>
                    <a:lumOff val="15000"/>
                  </a:schemeClr>
                </a:solidFill>
              </a:rPr>
              <a:t>trị</a:t>
            </a:r>
            <a:r>
              <a:rPr lang="en-US" sz="8000" dirty="0">
                <a:solidFill>
                  <a:schemeClr val="tx1">
                    <a:lumMod val="85000"/>
                    <a:lumOff val="15000"/>
                  </a:schemeClr>
                </a:solidFill>
              </a:rPr>
              <a:t> </a:t>
            </a:r>
            <a:r>
              <a:rPr lang="en-US" sz="8000" dirty="0" err="1">
                <a:solidFill>
                  <a:schemeClr val="tx1">
                    <a:lumMod val="85000"/>
                    <a:lumOff val="15000"/>
                  </a:schemeClr>
                </a:solidFill>
              </a:rPr>
              <a:t>vớ</a:t>
            </a:r>
            <a:r>
              <a:rPr lang="en-US" sz="8000" dirty="0">
                <a:solidFill>
                  <a:schemeClr val="tx1">
                    <a:lumMod val="85000"/>
                    <a:lumOff val="15000"/>
                  </a:schemeClr>
                </a:solidFill>
              </a:rPr>
              <a:t> </a:t>
            </a:r>
            <a:r>
              <a:rPr lang="en-US" sz="8000" dirty="0" err="1">
                <a:solidFill>
                  <a:schemeClr val="tx1">
                    <a:lumMod val="85000"/>
                    <a:lumOff val="15000"/>
                  </a:schemeClr>
                </a:solidFill>
              </a:rPr>
              <a:t>tĩnh</a:t>
            </a:r>
            <a:r>
              <a:rPr lang="en-US" sz="8000" dirty="0">
                <a:solidFill>
                  <a:schemeClr val="tx1">
                    <a:lumMod val="85000"/>
                    <a:lumOff val="15000"/>
                  </a:schemeClr>
                </a:solidFill>
              </a:rPr>
              <a:t> </a:t>
            </a:r>
            <a:r>
              <a:rPr lang="en-US" sz="8000" dirty="0" err="1">
                <a:solidFill>
                  <a:schemeClr val="tx1">
                    <a:lumMod val="85000"/>
                    <a:lumOff val="15000"/>
                  </a:schemeClr>
                </a:solidFill>
              </a:rPr>
              <a:t>mạch</a:t>
            </a:r>
            <a:r>
              <a:rPr lang="en-US" sz="8000" dirty="0">
                <a:solidFill>
                  <a:schemeClr val="tx1">
                    <a:lumMod val="85000"/>
                    <a:lumOff val="15000"/>
                  </a:schemeClr>
                </a:solidFill>
              </a:rPr>
              <a:t> </a:t>
            </a:r>
          </a:p>
        </p:txBody>
      </p:sp>
      <p:pic>
        <p:nvPicPr>
          <p:cNvPr id="2050" name="Picture 2" descr="medi duomed AD compression stockings CCL1, normal length, closed toe |  e-MedicalBroker.com">
            <a:extLst>
              <a:ext uri="{FF2B5EF4-FFF2-40B4-BE49-F238E27FC236}">
                <a16:creationId xmlns:a16="http://schemas.microsoft.com/office/drawing/2014/main" id="{3D691B3D-5C58-4DE3-A4F0-96DF1C9222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13"/>
          <a:stretch/>
        </p:blipFill>
        <p:spPr bwMode="auto">
          <a:xfrm>
            <a:off x="-1" y="1"/>
            <a:ext cx="4635315" cy="6857999"/>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028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1D77-CA69-4B31-848C-7429E3DD39BD}"/>
              </a:ext>
            </a:extLst>
          </p:cNvPr>
          <p:cNvSpPr>
            <a:spLocks noGrp="1"/>
          </p:cNvSpPr>
          <p:nvPr>
            <p:ph type="title"/>
          </p:nvPr>
        </p:nvSpPr>
        <p:spPr/>
        <p:txBody>
          <a:bodyPr/>
          <a:lstStyle/>
          <a:p>
            <a:r>
              <a:rPr lang="en-US" dirty="0" err="1"/>
              <a:t>Điều</a:t>
            </a:r>
            <a:r>
              <a:rPr lang="en-US" dirty="0"/>
              <a:t> </a:t>
            </a:r>
            <a:r>
              <a:rPr lang="en-US" dirty="0" err="1"/>
              <a:t>trị</a:t>
            </a:r>
            <a:r>
              <a:rPr lang="en-US" dirty="0"/>
              <a:t> </a:t>
            </a:r>
            <a:r>
              <a:rPr lang="en-US" dirty="0" err="1"/>
              <a:t>thuốc</a:t>
            </a:r>
            <a:r>
              <a:rPr lang="en-US" dirty="0"/>
              <a:t> </a:t>
            </a:r>
            <a:br>
              <a:rPr lang="en-US" dirty="0"/>
            </a:br>
            <a:endParaRPr lang="en-US" dirty="0"/>
          </a:p>
        </p:txBody>
      </p:sp>
      <p:sp>
        <p:nvSpPr>
          <p:cNvPr id="3" name="Content Placeholder 2">
            <a:extLst>
              <a:ext uri="{FF2B5EF4-FFF2-40B4-BE49-F238E27FC236}">
                <a16:creationId xmlns:a16="http://schemas.microsoft.com/office/drawing/2014/main" id="{F48008CB-EE20-43D5-BE49-74E0E2768242}"/>
              </a:ext>
            </a:extLst>
          </p:cNvPr>
          <p:cNvSpPr>
            <a:spLocks noGrp="1"/>
          </p:cNvSpPr>
          <p:nvPr>
            <p:ph idx="1"/>
          </p:nvPr>
        </p:nvSpPr>
        <p:spPr>
          <a:xfrm>
            <a:off x="744718" y="1282045"/>
            <a:ext cx="10410962" cy="4587047"/>
          </a:xfrm>
        </p:spPr>
        <p:txBody>
          <a:bodyPr>
            <a:normAutofit/>
          </a:bodyPr>
          <a:lstStyle/>
          <a:p>
            <a:r>
              <a:rPr lang="en-US" dirty="0"/>
              <a:t>- </a:t>
            </a:r>
            <a:r>
              <a:rPr lang="en-US" dirty="0" err="1"/>
              <a:t>mục</a:t>
            </a:r>
            <a:r>
              <a:rPr lang="en-US" dirty="0"/>
              <a:t> </a:t>
            </a:r>
            <a:r>
              <a:rPr lang="en-US" dirty="0" err="1"/>
              <a:t>đích</a:t>
            </a:r>
            <a:r>
              <a:rPr lang="en-US" dirty="0"/>
              <a:t> :</a:t>
            </a:r>
          </a:p>
          <a:p>
            <a:r>
              <a:rPr lang="en-US" dirty="0"/>
              <a:t>+ </a:t>
            </a:r>
            <a:r>
              <a:rPr lang="en-US" dirty="0" err="1"/>
              <a:t>tăng</a:t>
            </a:r>
            <a:r>
              <a:rPr lang="en-US" dirty="0"/>
              <a:t> tr</a:t>
            </a:r>
            <a:r>
              <a:rPr lang="vi-VN" dirty="0"/>
              <a:t>ư</a:t>
            </a:r>
            <a:r>
              <a:rPr lang="en-US" dirty="0" err="1"/>
              <a:t>ơng</a:t>
            </a:r>
            <a:r>
              <a:rPr lang="en-US" dirty="0"/>
              <a:t> </a:t>
            </a:r>
            <a:r>
              <a:rPr lang="en-US" dirty="0" err="1"/>
              <a:t>lực</a:t>
            </a:r>
            <a:r>
              <a:rPr lang="en-US" dirty="0"/>
              <a:t> </a:t>
            </a:r>
            <a:r>
              <a:rPr lang="en-US" dirty="0" err="1"/>
              <a:t>tĩnh</a:t>
            </a:r>
            <a:r>
              <a:rPr lang="en-US" dirty="0"/>
              <a:t> </a:t>
            </a:r>
            <a:r>
              <a:rPr lang="en-US" dirty="0" err="1"/>
              <a:t>mạch</a:t>
            </a:r>
            <a:r>
              <a:rPr lang="en-US" dirty="0"/>
              <a:t>, </a:t>
            </a:r>
            <a:r>
              <a:rPr lang="en-US" dirty="0" err="1"/>
              <a:t>giảm</a:t>
            </a:r>
            <a:r>
              <a:rPr lang="en-US" dirty="0"/>
              <a:t> </a:t>
            </a:r>
            <a:r>
              <a:rPr lang="en-US" dirty="0" err="1"/>
              <a:t>triệu</a:t>
            </a:r>
            <a:r>
              <a:rPr lang="en-US" dirty="0"/>
              <a:t> </a:t>
            </a:r>
            <a:r>
              <a:rPr lang="en-US" dirty="0" err="1"/>
              <a:t>chứng</a:t>
            </a:r>
            <a:r>
              <a:rPr lang="en-US" dirty="0"/>
              <a:t> </a:t>
            </a:r>
            <a:r>
              <a:rPr lang="en-US" dirty="0" err="1"/>
              <a:t>và</a:t>
            </a:r>
            <a:r>
              <a:rPr lang="en-US" dirty="0"/>
              <a:t> </a:t>
            </a:r>
            <a:r>
              <a:rPr lang="en-US" dirty="0" err="1"/>
              <a:t>biến</a:t>
            </a:r>
            <a:r>
              <a:rPr lang="en-US" dirty="0"/>
              <a:t> </a:t>
            </a:r>
            <a:r>
              <a:rPr lang="en-US" dirty="0" err="1"/>
              <a:t>chứng</a:t>
            </a:r>
            <a:r>
              <a:rPr lang="en-US" dirty="0"/>
              <a:t> </a:t>
            </a:r>
          </a:p>
          <a:p>
            <a:r>
              <a:rPr lang="en-US" dirty="0"/>
              <a:t>+ </a:t>
            </a:r>
            <a:r>
              <a:rPr lang="en-US" dirty="0" err="1"/>
              <a:t>phục</a:t>
            </a:r>
            <a:r>
              <a:rPr lang="en-US" dirty="0"/>
              <a:t> </a:t>
            </a:r>
            <a:r>
              <a:rPr lang="en-US" dirty="0" err="1"/>
              <a:t>hồi</a:t>
            </a:r>
            <a:r>
              <a:rPr lang="en-US" dirty="0"/>
              <a:t> </a:t>
            </a:r>
            <a:r>
              <a:rPr lang="en-US" dirty="0" err="1"/>
              <a:t>hằng</a:t>
            </a:r>
            <a:r>
              <a:rPr lang="en-US" dirty="0"/>
              <a:t> </a:t>
            </a:r>
            <a:r>
              <a:rPr lang="en-US" dirty="0" err="1"/>
              <a:t>định</a:t>
            </a:r>
            <a:r>
              <a:rPr lang="en-US" dirty="0"/>
              <a:t> </a:t>
            </a:r>
            <a:r>
              <a:rPr lang="en-US" dirty="0" err="1"/>
              <a:t>nội</a:t>
            </a:r>
            <a:r>
              <a:rPr lang="en-US" dirty="0"/>
              <a:t> </a:t>
            </a:r>
            <a:r>
              <a:rPr lang="en-US" dirty="0" err="1"/>
              <a:t>mô</a:t>
            </a:r>
            <a:r>
              <a:rPr lang="en-US" dirty="0"/>
              <a:t> </a:t>
            </a:r>
            <a:r>
              <a:rPr lang="en-US" dirty="0" err="1"/>
              <a:t>hệ</a:t>
            </a:r>
            <a:r>
              <a:rPr lang="en-US" dirty="0"/>
              <a:t> vi </a:t>
            </a:r>
            <a:r>
              <a:rPr lang="en-US" dirty="0" err="1"/>
              <a:t>tuần</a:t>
            </a:r>
            <a:r>
              <a:rPr lang="en-US" dirty="0"/>
              <a:t> </a:t>
            </a:r>
            <a:r>
              <a:rPr lang="en-US" dirty="0" err="1"/>
              <a:t>hoàn</a:t>
            </a:r>
            <a:r>
              <a:rPr lang="en-US" dirty="0"/>
              <a:t> </a:t>
            </a:r>
          </a:p>
          <a:p>
            <a:r>
              <a:rPr lang="en-US" dirty="0"/>
              <a:t>- đ</a:t>
            </a:r>
            <a:r>
              <a:rPr lang="vi-VN" dirty="0"/>
              <a:t>ư</a:t>
            </a:r>
            <a:r>
              <a:rPr lang="en-US" dirty="0" err="1"/>
              <a:t>ợc</a:t>
            </a:r>
            <a:r>
              <a:rPr lang="en-US" dirty="0"/>
              <a:t> </a:t>
            </a:r>
            <a:r>
              <a:rPr lang="en-US" dirty="0" err="1"/>
              <a:t>chỉ</a:t>
            </a:r>
            <a:r>
              <a:rPr lang="en-US" dirty="0"/>
              <a:t> </a:t>
            </a:r>
            <a:r>
              <a:rPr lang="en-US" dirty="0" err="1"/>
              <a:t>định</a:t>
            </a:r>
            <a:r>
              <a:rPr lang="en-US" dirty="0"/>
              <a:t> : ở </a:t>
            </a:r>
            <a:r>
              <a:rPr lang="en-US" dirty="0" err="1"/>
              <a:t>giai</a:t>
            </a:r>
            <a:r>
              <a:rPr lang="en-US" dirty="0"/>
              <a:t> </a:t>
            </a:r>
            <a:r>
              <a:rPr lang="en-US" dirty="0" err="1"/>
              <a:t>đoạn</a:t>
            </a:r>
            <a:r>
              <a:rPr lang="en-US" dirty="0"/>
              <a:t> I,II,III (CEAP)</a:t>
            </a:r>
          </a:p>
          <a:p>
            <a:r>
              <a:rPr lang="en-US" dirty="0"/>
              <a:t>- KẾT QUẢ: </a:t>
            </a:r>
          </a:p>
          <a:p>
            <a:r>
              <a:rPr lang="en-US" dirty="0"/>
              <a:t>+ </a:t>
            </a:r>
            <a:r>
              <a:rPr lang="en-US" dirty="0" err="1"/>
              <a:t>làm</a:t>
            </a:r>
            <a:r>
              <a:rPr lang="en-US" dirty="0"/>
              <a:t> </a:t>
            </a:r>
            <a:r>
              <a:rPr lang="en-US" dirty="0" err="1"/>
              <a:t>tăng</a:t>
            </a:r>
            <a:r>
              <a:rPr lang="en-US" dirty="0"/>
              <a:t> tr</a:t>
            </a:r>
            <a:r>
              <a:rPr lang="vi-VN" dirty="0"/>
              <a:t>ư</a:t>
            </a:r>
            <a:r>
              <a:rPr lang="en-US" dirty="0" err="1"/>
              <a:t>ơng</a:t>
            </a:r>
            <a:r>
              <a:rPr lang="en-US" dirty="0"/>
              <a:t> </a:t>
            </a:r>
            <a:r>
              <a:rPr lang="en-US" dirty="0" err="1"/>
              <a:t>lực</a:t>
            </a:r>
            <a:r>
              <a:rPr lang="en-US" dirty="0"/>
              <a:t> </a:t>
            </a:r>
            <a:r>
              <a:rPr lang="en-US" dirty="0" err="1"/>
              <a:t>tĩnh</a:t>
            </a:r>
            <a:r>
              <a:rPr lang="en-US" dirty="0"/>
              <a:t> </a:t>
            </a:r>
            <a:r>
              <a:rPr lang="en-US" dirty="0" err="1"/>
              <a:t>mạch</a:t>
            </a:r>
            <a:r>
              <a:rPr lang="en-US" dirty="0"/>
              <a:t>, </a:t>
            </a:r>
            <a:r>
              <a:rPr lang="en-US" dirty="0" err="1"/>
              <a:t>chống</a:t>
            </a:r>
            <a:r>
              <a:rPr lang="en-US" dirty="0"/>
              <a:t> </a:t>
            </a:r>
            <a:r>
              <a:rPr lang="en-US" dirty="0" err="1"/>
              <a:t>đông</a:t>
            </a:r>
            <a:endParaRPr lang="en-US" dirty="0"/>
          </a:p>
          <a:p>
            <a:r>
              <a:rPr lang="en-US" dirty="0"/>
              <a:t>+ </a:t>
            </a:r>
            <a:r>
              <a:rPr lang="en-US" dirty="0" err="1"/>
              <a:t>cải</a:t>
            </a:r>
            <a:r>
              <a:rPr lang="en-US" dirty="0"/>
              <a:t> </a:t>
            </a:r>
            <a:r>
              <a:rPr lang="en-US" dirty="0" err="1"/>
              <a:t>thiện</a:t>
            </a:r>
            <a:r>
              <a:rPr lang="en-US" dirty="0"/>
              <a:t> </a:t>
            </a:r>
            <a:r>
              <a:rPr lang="en-US" dirty="0" err="1"/>
              <a:t>dẫn</a:t>
            </a:r>
            <a:r>
              <a:rPr lang="en-US" dirty="0"/>
              <a:t> l</a:t>
            </a:r>
            <a:r>
              <a:rPr lang="vi-VN" dirty="0"/>
              <a:t>ư</a:t>
            </a:r>
            <a:r>
              <a:rPr lang="en-US" dirty="0"/>
              <a:t>u </a:t>
            </a:r>
            <a:r>
              <a:rPr lang="en-US" dirty="0" err="1"/>
              <a:t>bạch</a:t>
            </a:r>
            <a:r>
              <a:rPr lang="en-US" dirty="0"/>
              <a:t> </a:t>
            </a:r>
            <a:r>
              <a:rPr lang="en-US" dirty="0" err="1"/>
              <a:t>huyết</a:t>
            </a:r>
            <a:r>
              <a:rPr lang="en-US" dirty="0"/>
              <a:t>, </a:t>
            </a:r>
            <a:r>
              <a:rPr lang="en-US" dirty="0" err="1"/>
              <a:t>bảo</a:t>
            </a:r>
            <a:r>
              <a:rPr lang="en-US" dirty="0"/>
              <a:t> </a:t>
            </a:r>
            <a:r>
              <a:rPr lang="en-US" dirty="0" err="1"/>
              <a:t>vệ</a:t>
            </a:r>
            <a:r>
              <a:rPr lang="en-US" dirty="0"/>
              <a:t> vi </a:t>
            </a:r>
            <a:r>
              <a:rPr lang="en-US" dirty="0" err="1"/>
              <a:t>tuần</a:t>
            </a:r>
            <a:r>
              <a:rPr lang="en-US" dirty="0"/>
              <a:t> </a:t>
            </a:r>
            <a:r>
              <a:rPr lang="en-US" dirty="0" err="1"/>
              <a:t>hoàn</a:t>
            </a:r>
            <a:r>
              <a:rPr lang="en-US" dirty="0"/>
              <a:t> </a:t>
            </a:r>
          </a:p>
          <a:p>
            <a:r>
              <a:rPr lang="en-US" dirty="0"/>
              <a:t>+ </a:t>
            </a:r>
            <a:r>
              <a:rPr lang="en-US" dirty="0" err="1"/>
              <a:t>cải</a:t>
            </a:r>
            <a:r>
              <a:rPr lang="en-US" dirty="0"/>
              <a:t> </a:t>
            </a:r>
            <a:r>
              <a:rPr lang="en-US" dirty="0" err="1"/>
              <a:t>thiện</a:t>
            </a:r>
            <a:r>
              <a:rPr lang="en-US" dirty="0"/>
              <a:t> </a:t>
            </a:r>
            <a:r>
              <a:rPr lang="en-US" dirty="0" err="1"/>
              <a:t>sự</a:t>
            </a:r>
            <a:r>
              <a:rPr lang="en-US" dirty="0"/>
              <a:t> </a:t>
            </a:r>
            <a:r>
              <a:rPr lang="en-US" dirty="0" err="1"/>
              <a:t>trao</a:t>
            </a:r>
            <a:r>
              <a:rPr lang="en-US" dirty="0"/>
              <a:t> </a:t>
            </a:r>
            <a:r>
              <a:rPr lang="en-US" dirty="0" err="1"/>
              <a:t>đổi</a:t>
            </a:r>
            <a:r>
              <a:rPr lang="en-US" dirty="0"/>
              <a:t> </a:t>
            </a:r>
            <a:r>
              <a:rPr lang="en-US" dirty="0" err="1"/>
              <a:t>chất</a:t>
            </a:r>
            <a:r>
              <a:rPr lang="en-US" dirty="0"/>
              <a:t> </a:t>
            </a:r>
            <a:r>
              <a:rPr lang="en-US" dirty="0" err="1"/>
              <a:t>giữa</a:t>
            </a:r>
            <a:r>
              <a:rPr lang="en-US" dirty="0"/>
              <a:t> </a:t>
            </a:r>
            <a:r>
              <a:rPr lang="en-US" dirty="0" err="1"/>
              <a:t>máu</a:t>
            </a:r>
            <a:r>
              <a:rPr lang="en-US" dirty="0"/>
              <a:t> </a:t>
            </a:r>
            <a:r>
              <a:rPr lang="en-US" dirty="0" err="1"/>
              <a:t>và</a:t>
            </a:r>
            <a:r>
              <a:rPr lang="en-US" dirty="0"/>
              <a:t> </a:t>
            </a:r>
            <a:r>
              <a:rPr lang="en-US" dirty="0" err="1"/>
              <a:t>mô</a:t>
            </a:r>
            <a:r>
              <a:rPr lang="en-US" dirty="0"/>
              <a:t> </a:t>
            </a:r>
            <a:r>
              <a:rPr lang="en-US" dirty="0" err="1"/>
              <a:t>tế</a:t>
            </a:r>
            <a:r>
              <a:rPr lang="en-US" dirty="0"/>
              <a:t> </a:t>
            </a:r>
            <a:r>
              <a:rPr lang="en-US" dirty="0" err="1"/>
              <a:t>bào</a:t>
            </a:r>
            <a:r>
              <a:rPr lang="en-US" dirty="0"/>
              <a:t> </a:t>
            </a:r>
          </a:p>
        </p:txBody>
      </p:sp>
    </p:spTree>
    <p:extLst>
      <p:ext uri="{BB962C8B-B14F-4D97-AF65-F5344CB8AC3E}">
        <p14:creationId xmlns:p14="http://schemas.microsoft.com/office/powerpoint/2010/main" val="762521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1E70-6523-4FD7-BE7B-153646BA8BE8}"/>
              </a:ext>
            </a:extLst>
          </p:cNvPr>
          <p:cNvSpPr>
            <a:spLocks noGrp="1"/>
          </p:cNvSpPr>
          <p:nvPr>
            <p:ph type="title"/>
          </p:nvPr>
        </p:nvSpPr>
        <p:spPr/>
        <p:txBody>
          <a:bodyPr/>
          <a:lstStyle/>
          <a:p>
            <a:r>
              <a:rPr lang="en-US" dirty="0"/>
              <a:t>CÁC KHÁI NIỆM CƠ BẢN</a:t>
            </a:r>
          </a:p>
        </p:txBody>
      </p:sp>
      <p:sp>
        <p:nvSpPr>
          <p:cNvPr id="3" name="Content Placeholder 2">
            <a:extLst>
              <a:ext uri="{FF2B5EF4-FFF2-40B4-BE49-F238E27FC236}">
                <a16:creationId xmlns:a16="http://schemas.microsoft.com/office/drawing/2014/main" id="{CEC72879-F1EF-4D7A-AB2D-688FCC585439}"/>
              </a:ext>
            </a:extLst>
          </p:cNvPr>
          <p:cNvSpPr>
            <a:spLocks noGrp="1"/>
          </p:cNvSpPr>
          <p:nvPr>
            <p:ph idx="1"/>
          </p:nvPr>
        </p:nvSpPr>
        <p:spPr>
          <a:xfrm>
            <a:off x="1097280" y="2108201"/>
            <a:ext cx="4915593" cy="3760891"/>
          </a:xfrm>
        </p:spPr>
        <p:txBody>
          <a:bodyPr/>
          <a:lstStyle/>
          <a:p>
            <a:pPr>
              <a:buFont typeface="Arial" panose="020B0604020202020204" pitchFamily="34" charset="0"/>
              <a:buChar char="•"/>
            </a:pPr>
            <a:r>
              <a:rPr lang="en-US" dirty="0" err="1"/>
              <a:t>Suy</a:t>
            </a:r>
            <a:r>
              <a:rPr lang="en-US" dirty="0"/>
              <a:t> </a:t>
            </a:r>
            <a:r>
              <a:rPr lang="en-US" dirty="0" err="1"/>
              <a:t>tĩnh</a:t>
            </a:r>
            <a:r>
              <a:rPr lang="en-US" dirty="0"/>
              <a:t> </a:t>
            </a:r>
            <a:r>
              <a:rPr lang="en-US" dirty="0" err="1"/>
              <a:t>mạch</a:t>
            </a:r>
            <a:r>
              <a:rPr lang="en-US" dirty="0"/>
              <a:t> </a:t>
            </a:r>
            <a:r>
              <a:rPr lang="en-US" dirty="0" err="1"/>
              <a:t>mạn</a:t>
            </a:r>
            <a:r>
              <a:rPr lang="en-US" dirty="0"/>
              <a:t> </a:t>
            </a:r>
            <a:r>
              <a:rPr lang="en-US" dirty="0" err="1"/>
              <a:t>tính</a:t>
            </a:r>
            <a:r>
              <a:rPr lang="en-US" dirty="0"/>
              <a:t> </a:t>
            </a:r>
            <a:r>
              <a:rPr lang="en-US" dirty="0" err="1"/>
              <a:t>đa</a:t>
            </a:r>
            <a:r>
              <a:rPr lang="en-US" dirty="0"/>
              <a:t> </a:t>
            </a:r>
            <a:r>
              <a:rPr lang="en-US" dirty="0" err="1"/>
              <a:t>số</a:t>
            </a:r>
            <a:r>
              <a:rPr lang="en-US" dirty="0"/>
              <a:t> </a:t>
            </a:r>
            <a:r>
              <a:rPr lang="en-US" dirty="0" err="1"/>
              <a:t>là</a:t>
            </a:r>
            <a:r>
              <a:rPr lang="en-US" dirty="0"/>
              <a:t> </a:t>
            </a:r>
            <a:r>
              <a:rPr lang="en-US" dirty="0" err="1"/>
              <a:t>suy</a:t>
            </a:r>
            <a:r>
              <a:rPr lang="en-US" dirty="0"/>
              <a:t> </a:t>
            </a:r>
            <a:r>
              <a:rPr lang="en-US" dirty="0" err="1"/>
              <a:t>tĩnh</a:t>
            </a:r>
            <a:r>
              <a:rPr lang="en-US" dirty="0"/>
              <a:t> </a:t>
            </a:r>
            <a:r>
              <a:rPr lang="en-US" dirty="0" err="1"/>
              <a:t>mạch</a:t>
            </a:r>
            <a:r>
              <a:rPr lang="en-US" dirty="0"/>
              <a:t> </a:t>
            </a:r>
            <a:r>
              <a:rPr lang="en-US" dirty="0" err="1"/>
              <a:t>nông</a:t>
            </a:r>
            <a:r>
              <a:rPr lang="en-US" dirty="0"/>
              <a:t> </a:t>
            </a:r>
            <a:r>
              <a:rPr lang="en-US" dirty="0" err="1"/>
              <a:t>mạn</a:t>
            </a:r>
            <a:r>
              <a:rPr lang="en-US" dirty="0"/>
              <a:t> </a:t>
            </a:r>
            <a:r>
              <a:rPr lang="en-US" dirty="0" err="1"/>
              <a:t>tính</a:t>
            </a:r>
            <a:r>
              <a:rPr lang="en-US" dirty="0"/>
              <a:t> chi </a:t>
            </a:r>
            <a:r>
              <a:rPr lang="en-US" dirty="0" err="1"/>
              <a:t>dưới</a:t>
            </a:r>
            <a:r>
              <a:rPr lang="en-US" dirty="0"/>
              <a:t>.</a:t>
            </a:r>
          </a:p>
          <a:p>
            <a:pPr>
              <a:buFont typeface="Arial" panose="020B0604020202020204" pitchFamily="34" charset="0"/>
              <a:buChar char="•"/>
            </a:pPr>
            <a:r>
              <a:rPr lang="en-US" dirty="0" err="1"/>
              <a:t>Định</a:t>
            </a:r>
            <a:r>
              <a:rPr lang="en-US" dirty="0"/>
              <a:t> </a:t>
            </a:r>
            <a:r>
              <a:rPr lang="en-US" dirty="0" err="1"/>
              <a:t>nghĩa</a:t>
            </a:r>
            <a:r>
              <a:rPr lang="en-US" dirty="0"/>
              <a:t>: </a:t>
            </a:r>
            <a:r>
              <a:rPr lang="en-US" dirty="0" err="1"/>
              <a:t>suy</a:t>
            </a:r>
            <a:r>
              <a:rPr lang="en-US" dirty="0"/>
              <a:t> TMNCDMT </a:t>
            </a:r>
            <a:r>
              <a:rPr lang="en-US" dirty="0" err="1"/>
              <a:t>là</a:t>
            </a:r>
            <a:r>
              <a:rPr lang="en-US" dirty="0"/>
              <a:t> </a:t>
            </a:r>
            <a:r>
              <a:rPr lang="en-US" dirty="0" err="1"/>
              <a:t>tình</a:t>
            </a:r>
            <a:r>
              <a:rPr lang="en-US" dirty="0"/>
              <a:t> </a:t>
            </a:r>
            <a:r>
              <a:rPr lang="en-US" dirty="0" err="1"/>
              <a:t>trạng</a:t>
            </a:r>
            <a:r>
              <a:rPr lang="en-US" dirty="0"/>
              <a:t> </a:t>
            </a:r>
            <a:r>
              <a:rPr lang="en-US" dirty="0" err="1"/>
              <a:t>tĩnh</a:t>
            </a:r>
            <a:r>
              <a:rPr lang="en-US" dirty="0"/>
              <a:t> </a:t>
            </a:r>
            <a:r>
              <a:rPr lang="en-US" dirty="0" err="1"/>
              <a:t>mạch</a:t>
            </a:r>
            <a:r>
              <a:rPr lang="en-US" dirty="0"/>
              <a:t> </a:t>
            </a:r>
            <a:r>
              <a:rPr lang="en-US" dirty="0" err="1"/>
              <a:t>nông</a:t>
            </a:r>
            <a:r>
              <a:rPr lang="en-US" dirty="0"/>
              <a:t> </a:t>
            </a:r>
            <a:r>
              <a:rPr lang="en-US" dirty="0" err="1"/>
              <a:t>dãn</a:t>
            </a:r>
            <a:r>
              <a:rPr lang="en-US" dirty="0"/>
              <a:t>, </a:t>
            </a:r>
            <a:r>
              <a:rPr lang="en-US" dirty="0" err="1"/>
              <a:t>chạy</a:t>
            </a:r>
            <a:r>
              <a:rPr lang="en-US" dirty="0"/>
              <a:t> </a:t>
            </a:r>
            <a:r>
              <a:rPr lang="en-US" dirty="0" err="1"/>
              <a:t>quanh</a:t>
            </a:r>
            <a:r>
              <a:rPr lang="en-US" dirty="0"/>
              <a:t> co, </a:t>
            </a:r>
            <a:r>
              <a:rPr lang="en-US" dirty="0" err="1"/>
              <a:t>thấy</a:t>
            </a:r>
            <a:r>
              <a:rPr lang="en-US" dirty="0"/>
              <a:t> </a:t>
            </a:r>
            <a:r>
              <a:rPr lang="en-US" dirty="0" err="1"/>
              <a:t>rõ</a:t>
            </a:r>
            <a:r>
              <a:rPr lang="en-US" dirty="0"/>
              <a:t> </a:t>
            </a:r>
            <a:r>
              <a:rPr lang="en-US" dirty="0" err="1"/>
              <a:t>dưới</a:t>
            </a:r>
            <a:r>
              <a:rPr lang="en-US" dirty="0"/>
              <a:t> da </a:t>
            </a:r>
            <a:r>
              <a:rPr lang="en-US" dirty="0" err="1"/>
              <a:t>của</a:t>
            </a:r>
            <a:r>
              <a:rPr lang="en-US" dirty="0"/>
              <a:t> chi </a:t>
            </a:r>
            <a:r>
              <a:rPr lang="en-US" dirty="0" err="1"/>
              <a:t>dưới</a:t>
            </a:r>
            <a:r>
              <a:rPr lang="en-US" dirty="0"/>
              <a:t>, </a:t>
            </a:r>
            <a:r>
              <a:rPr lang="en-US" dirty="0" err="1"/>
              <a:t>và</a:t>
            </a:r>
            <a:r>
              <a:rPr lang="en-US" dirty="0"/>
              <a:t> </a:t>
            </a:r>
            <a:r>
              <a:rPr lang="en-US" dirty="0" err="1"/>
              <a:t>có</a:t>
            </a:r>
            <a:r>
              <a:rPr lang="en-US" dirty="0"/>
              <a:t> </a:t>
            </a:r>
            <a:r>
              <a:rPr lang="en-US" dirty="0" err="1"/>
              <a:t>dòng</a:t>
            </a:r>
            <a:r>
              <a:rPr lang="en-US" dirty="0"/>
              <a:t> </a:t>
            </a:r>
            <a:r>
              <a:rPr lang="en-US" dirty="0" err="1"/>
              <a:t>trào</a:t>
            </a:r>
            <a:r>
              <a:rPr lang="en-US" dirty="0"/>
              <a:t> </a:t>
            </a:r>
            <a:r>
              <a:rPr lang="en-US" dirty="0" err="1"/>
              <a:t>ngược</a:t>
            </a:r>
            <a:r>
              <a:rPr lang="en-US" dirty="0"/>
              <a:t>.</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6586BAB-2F38-4E57-AF96-DA0F6CD6D986}"/>
              </a:ext>
            </a:extLst>
          </p:cNvPr>
          <p:cNvPicPr>
            <a:picLocks noChangeAspect="1"/>
          </p:cNvPicPr>
          <p:nvPr/>
        </p:nvPicPr>
        <p:blipFill>
          <a:blip r:embed="rId2"/>
          <a:stretch>
            <a:fillRect/>
          </a:stretch>
        </p:blipFill>
        <p:spPr>
          <a:xfrm>
            <a:off x="7075007" y="286603"/>
            <a:ext cx="4442739" cy="6005782"/>
          </a:xfrm>
          <a:prstGeom prst="rect">
            <a:avLst/>
          </a:prstGeom>
        </p:spPr>
      </p:pic>
    </p:spTree>
    <p:extLst>
      <p:ext uri="{BB962C8B-B14F-4D97-AF65-F5344CB8AC3E}">
        <p14:creationId xmlns:p14="http://schemas.microsoft.com/office/powerpoint/2010/main" val="3779071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6AAB-40C0-4AF7-B630-240116BA3CBA}"/>
              </a:ext>
            </a:extLst>
          </p:cNvPr>
          <p:cNvSpPr>
            <a:spLocks noGrp="1"/>
          </p:cNvSpPr>
          <p:nvPr>
            <p:ph type="title"/>
          </p:nvPr>
        </p:nvSpPr>
        <p:spPr/>
        <p:txBody>
          <a:bodyPr/>
          <a:lstStyle/>
          <a:p>
            <a:r>
              <a:rPr lang="en-US" dirty="0"/>
              <a:t>Ph</a:t>
            </a:r>
            <a:r>
              <a:rPr lang="vi-VN" dirty="0"/>
              <a:t>ư</a:t>
            </a:r>
            <a:r>
              <a:rPr lang="en-US" dirty="0" err="1"/>
              <a:t>ơng</a:t>
            </a:r>
            <a:r>
              <a:rPr lang="en-US" dirty="0"/>
              <a:t> </a:t>
            </a:r>
            <a:r>
              <a:rPr lang="en-US" dirty="0" err="1"/>
              <a:t>pháp</a:t>
            </a:r>
            <a:r>
              <a:rPr lang="en-US" dirty="0"/>
              <a:t> can </a:t>
            </a:r>
            <a:r>
              <a:rPr lang="en-US" dirty="0" err="1"/>
              <a:t>thiệp</a:t>
            </a:r>
            <a:r>
              <a:rPr lang="en-US" dirty="0"/>
              <a:t> </a:t>
            </a:r>
            <a:br>
              <a:rPr lang="en-US" dirty="0"/>
            </a:br>
            <a:endParaRPr lang="en-US" dirty="0"/>
          </a:p>
        </p:txBody>
      </p:sp>
      <p:sp>
        <p:nvSpPr>
          <p:cNvPr id="3" name="Content Placeholder 2">
            <a:extLst>
              <a:ext uri="{FF2B5EF4-FFF2-40B4-BE49-F238E27FC236}">
                <a16:creationId xmlns:a16="http://schemas.microsoft.com/office/drawing/2014/main" id="{5EF7741A-6DA5-4614-8870-6177C4297CB7}"/>
              </a:ext>
            </a:extLst>
          </p:cNvPr>
          <p:cNvSpPr>
            <a:spLocks noGrp="1"/>
          </p:cNvSpPr>
          <p:nvPr>
            <p:ph idx="1"/>
          </p:nvPr>
        </p:nvSpPr>
        <p:spPr/>
        <p:txBody>
          <a:bodyPr/>
          <a:lstStyle/>
          <a:p>
            <a:r>
              <a:rPr lang="en-US" dirty="0"/>
              <a:t>1. Can </a:t>
            </a:r>
            <a:r>
              <a:rPr lang="en-US" dirty="0" err="1"/>
              <a:t>thiệp</a:t>
            </a:r>
            <a:r>
              <a:rPr lang="en-US" dirty="0"/>
              <a:t> </a:t>
            </a:r>
            <a:r>
              <a:rPr lang="en-US" dirty="0" err="1"/>
              <a:t>nhiệt</a:t>
            </a:r>
            <a:r>
              <a:rPr lang="en-US" dirty="0"/>
              <a:t> </a:t>
            </a:r>
            <a:r>
              <a:rPr lang="en-US" dirty="0" err="1"/>
              <a:t>nội</a:t>
            </a:r>
            <a:r>
              <a:rPr lang="en-US" dirty="0"/>
              <a:t> </a:t>
            </a:r>
            <a:r>
              <a:rPr lang="en-US" dirty="0" err="1"/>
              <a:t>tĩnh</a:t>
            </a:r>
            <a:r>
              <a:rPr lang="en-US" dirty="0"/>
              <a:t> </a:t>
            </a:r>
            <a:r>
              <a:rPr lang="en-US" dirty="0" err="1"/>
              <a:t>mạch</a:t>
            </a:r>
            <a:r>
              <a:rPr lang="en-US" dirty="0"/>
              <a:t>:</a:t>
            </a:r>
          </a:p>
          <a:p>
            <a:r>
              <a:rPr lang="en-US" dirty="0"/>
              <a:t>- </a:t>
            </a:r>
            <a:r>
              <a:rPr lang="en-US" dirty="0" err="1"/>
              <a:t>thời</a:t>
            </a:r>
            <a:r>
              <a:rPr lang="en-US" dirty="0"/>
              <a:t> </a:t>
            </a:r>
            <a:r>
              <a:rPr lang="en-US" dirty="0" err="1"/>
              <a:t>gian</a:t>
            </a:r>
            <a:r>
              <a:rPr lang="en-US" dirty="0"/>
              <a:t> </a:t>
            </a:r>
            <a:r>
              <a:rPr lang="en-US" dirty="0" err="1"/>
              <a:t>phục</a:t>
            </a:r>
            <a:r>
              <a:rPr lang="en-US" dirty="0"/>
              <a:t> </a:t>
            </a:r>
            <a:r>
              <a:rPr lang="en-US" dirty="0" err="1"/>
              <a:t>hồi</a:t>
            </a:r>
            <a:r>
              <a:rPr lang="en-US" dirty="0"/>
              <a:t> </a:t>
            </a:r>
            <a:r>
              <a:rPr lang="en-US" dirty="0" err="1"/>
              <a:t>sau</a:t>
            </a:r>
            <a:r>
              <a:rPr lang="en-US" dirty="0"/>
              <a:t> can </a:t>
            </a:r>
            <a:r>
              <a:rPr lang="en-US" dirty="0" err="1"/>
              <a:t>thiệp</a:t>
            </a:r>
            <a:r>
              <a:rPr lang="en-US" dirty="0"/>
              <a:t> </a:t>
            </a:r>
            <a:r>
              <a:rPr lang="en-US" dirty="0" err="1"/>
              <a:t>ngắn</a:t>
            </a:r>
            <a:r>
              <a:rPr lang="en-US" dirty="0"/>
              <a:t> </a:t>
            </a:r>
          </a:p>
          <a:p>
            <a:r>
              <a:rPr lang="en-US" dirty="0"/>
              <a:t>- </a:t>
            </a:r>
            <a:r>
              <a:rPr lang="en-US" dirty="0" err="1"/>
              <a:t>tác</a:t>
            </a:r>
            <a:r>
              <a:rPr lang="en-US" dirty="0"/>
              <a:t> </a:t>
            </a:r>
            <a:r>
              <a:rPr lang="en-US" dirty="0" err="1"/>
              <a:t>dụng</a:t>
            </a:r>
            <a:r>
              <a:rPr lang="en-US" dirty="0"/>
              <a:t> </a:t>
            </a:r>
            <a:r>
              <a:rPr lang="en-US" dirty="0" err="1"/>
              <a:t>phụ</a:t>
            </a:r>
            <a:r>
              <a:rPr lang="en-US" dirty="0"/>
              <a:t> </a:t>
            </a:r>
            <a:r>
              <a:rPr lang="en-US" dirty="0" err="1"/>
              <a:t>sau</a:t>
            </a:r>
            <a:r>
              <a:rPr lang="en-US" dirty="0"/>
              <a:t> can </a:t>
            </a:r>
            <a:r>
              <a:rPr lang="en-US" dirty="0" err="1"/>
              <a:t>thiệp</a:t>
            </a:r>
            <a:r>
              <a:rPr lang="en-US" dirty="0"/>
              <a:t> </a:t>
            </a:r>
            <a:r>
              <a:rPr lang="en-US" dirty="0" err="1"/>
              <a:t>ít</a:t>
            </a:r>
            <a:r>
              <a:rPr lang="en-US" dirty="0"/>
              <a:t> ( </a:t>
            </a:r>
            <a:r>
              <a:rPr lang="en-US" dirty="0" err="1"/>
              <a:t>ít</a:t>
            </a:r>
            <a:r>
              <a:rPr lang="en-US" dirty="0"/>
              <a:t> </a:t>
            </a:r>
            <a:r>
              <a:rPr lang="en-US" dirty="0" err="1"/>
              <a:t>đau</a:t>
            </a:r>
            <a:r>
              <a:rPr lang="en-US" dirty="0"/>
              <a:t>, </a:t>
            </a:r>
            <a:r>
              <a:rPr lang="en-US" dirty="0" err="1"/>
              <a:t>bỏng</a:t>
            </a:r>
            <a:r>
              <a:rPr lang="en-US" dirty="0"/>
              <a:t> </a:t>
            </a:r>
            <a:r>
              <a:rPr lang="en-US" dirty="0" err="1"/>
              <a:t>rát</a:t>
            </a:r>
            <a:r>
              <a:rPr lang="en-US" dirty="0"/>
              <a:t>), </a:t>
            </a:r>
            <a:r>
              <a:rPr lang="en-US" dirty="0" err="1"/>
              <a:t>sớm</a:t>
            </a:r>
            <a:r>
              <a:rPr lang="en-US" dirty="0"/>
              <a:t> </a:t>
            </a:r>
            <a:r>
              <a:rPr lang="en-US" dirty="0" err="1"/>
              <a:t>trở</a:t>
            </a:r>
            <a:r>
              <a:rPr lang="en-US" dirty="0"/>
              <a:t> </a:t>
            </a:r>
            <a:r>
              <a:rPr lang="en-US" dirty="0" err="1"/>
              <a:t>về</a:t>
            </a:r>
            <a:r>
              <a:rPr lang="en-US" dirty="0"/>
              <a:t> </a:t>
            </a:r>
            <a:r>
              <a:rPr lang="en-US" dirty="0" err="1"/>
              <a:t>bình</a:t>
            </a:r>
            <a:r>
              <a:rPr lang="en-US" dirty="0"/>
              <a:t> </a:t>
            </a:r>
            <a:r>
              <a:rPr lang="en-US" dirty="0" err="1"/>
              <a:t>th</a:t>
            </a:r>
            <a:r>
              <a:rPr lang="vi-VN" dirty="0"/>
              <a:t>ư</a:t>
            </a:r>
            <a:r>
              <a:rPr lang="en-US" dirty="0" err="1"/>
              <a:t>ơng</a:t>
            </a:r>
            <a:r>
              <a:rPr lang="en-US" dirty="0"/>
              <a:t> </a:t>
            </a:r>
          </a:p>
          <a:p>
            <a:r>
              <a:rPr lang="en-US" dirty="0"/>
              <a:t>-</a:t>
            </a:r>
            <a:r>
              <a:rPr lang="en-US" dirty="0" err="1"/>
              <a:t>kết</a:t>
            </a:r>
            <a:r>
              <a:rPr lang="en-US" dirty="0"/>
              <a:t> </a:t>
            </a:r>
            <a:r>
              <a:rPr lang="en-US" dirty="0" err="1"/>
              <a:t>quả</a:t>
            </a:r>
            <a:r>
              <a:rPr lang="en-US" dirty="0"/>
              <a:t> </a:t>
            </a:r>
            <a:r>
              <a:rPr lang="en-US" dirty="0" err="1"/>
              <a:t>của</a:t>
            </a:r>
            <a:r>
              <a:rPr lang="en-US" dirty="0"/>
              <a:t> can </a:t>
            </a:r>
            <a:r>
              <a:rPr lang="en-US" dirty="0" err="1"/>
              <a:t>thiệp</a:t>
            </a:r>
            <a:r>
              <a:rPr lang="en-US" dirty="0"/>
              <a:t> </a:t>
            </a:r>
            <a:r>
              <a:rPr lang="en-US" dirty="0" err="1"/>
              <a:t>nhiệt</a:t>
            </a:r>
            <a:r>
              <a:rPr lang="en-US" dirty="0"/>
              <a:t> </a:t>
            </a:r>
            <a:r>
              <a:rPr lang="en-US" dirty="0" err="1"/>
              <a:t>nội</a:t>
            </a:r>
            <a:r>
              <a:rPr lang="en-US" dirty="0"/>
              <a:t> </a:t>
            </a:r>
            <a:r>
              <a:rPr lang="en-US" dirty="0" err="1"/>
              <a:t>tĩnh</a:t>
            </a:r>
            <a:r>
              <a:rPr lang="en-US" dirty="0"/>
              <a:t> </a:t>
            </a:r>
            <a:r>
              <a:rPr lang="en-US" dirty="0" err="1"/>
              <a:t>mạch</a:t>
            </a:r>
            <a:r>
              <a:rPr lang="en-US" dirty="0"/>
              <a:t> </a:t>
            </a:r>
            <a:r>
              <a:rPr lang="en-US" dirty="0" err="1"/>
              <a:t>ít</a:t>
            </a:r>
            <a:r>
              <a:rPr lang="en-US" dirty="0"/>
              <a:t> </a:t>
            </a:r>
            <a:r>
              <a:rPr lang="en-US" dirty="0" err="1"/>
              <a:t>nhất</a:t>
            </a:r>
            <a:r>
              <a:rPr lang="en-US" dirty="0"/>
              <a:t> </a:t>
            </a:r>
            <a:r>
              <a:rPr lang="en-US" dirty="0" err="1"/>
              <a:t>cũng</a:t>
            </a:r>
            <a:r>
              <a:rPr lang="en-US" dirty="0"/>
              <a:t> t</a:t>
            </a:r>
            <a:r>
              <a:rPr lang="vi-VN" dirty="0"/>
              <a:t>ư</a:t>
            </a:r>
            <a:r>
              <a:rPr lang="en-US" dirty="0" err="1"/>
              <a:t>ơng</a:t>
            </a:r>
            <a:r>
              <a:rPr lang="en-US" dirty="0"/>
              <a:t> </a:t>
            </a:r>
            <a:r>
              <a:rPr lang="en-US" dirty="0" err="1"/>
              <a:t>tự</a:t>
            </a:r>
            <a:r>
              <a:rPr lang="en-US" dirty="0"/>
              <a:t> </a:t>
            </a:r>
            <a:r>
              <a:rPr lang="en-US" dirty="0" err="1"/>
              <a:t>kết</a:t>
            </a:r>
            <a:r>
              <a:rPr lang="en-US" dirty="0"/>
              <a:t> </a:t>
            </a:r>
            <a:r>
              <a:rPr lang="en-US" dirty="0" err="1"/>
              <a:t>quả</a:t>
            </a:r>
            <a:r>
              <a:rPr lang="en-US" dirty="0"/>
              <a:t> </a:t>
            </a:r>
            <a:r>
              <a:rPr lang="en-US" dirty="0" err="1"/>
              <a:t>phẫu</a:t>
            </a:r>
            <a:r>
              <a:rPr lang="en-US" dirty="0"/>
              <a:t> </a:t>
            </a:r>
            <a:r>
              <a:rPr lang="en-US" dirty="0" err="1"/>
              <a:t>thuật</a:t>
            </a:r>
            <a:r>
              <a:rPr lang="en-US" dirty="0"/>
              <a:t> </a:t>
            </a:r>
            <a:r>
              <a:rPr lang="en-US" dirty="0" err="1"/>
              <a:t>kinh</a:t>
            </a:r>
            <a:r>
              <a:rPr lang="en-US" dirty="0"/>
              <a:t> </a:t>
            </a:r>
            <a:r>
              <a:rPr lang="en-US" dirty="0" err="1"/>
              <a:t>điển</a:t>
            </a:r>
            <a:r>
              <a:rPr lang="en-US" dirty="0"/>
              <a:t> </a:t>
            </a:r>
          </a:p>
        </p:txBody>
      </p:sp>
    </p:spTree>
    <p:extLst>
      <p:ext uri="{BB962C8B-B14F-4D97-AF65-F5344CB8AC3E}">
        <p14:creationId xmlns:p14="http://schemas.microsoft.com/office/powerpoint/2010/main" val="2973653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2A502-8CD9-465A-B02F-44B0D1A64F0D}"/>
              </a:ext>
            </a:extLst>
          </p:cNvPr>
          <p:cNvSpPr>
            <a:spLocks noGrp="1"/>
          </p:cNvSpPr>
          <p:nvPr>
            <p:ph type="title"/>
          </p:nvPr>
        </p:nvSpPr>
        <p:spPr/>
        <p:txBody>
          <a:bodyPr/>
          <a:lstStyle/>
          <a:p>
            <a:r>
              <a:rPr lang="en-US" dirty="0"/>
              <a:t>Can </a:t>
            </a:r>
            <a:r>
              <a:rPr lang="en-US" dirty="0" err="1"/>
              <a:t>thiệp</a:t>
            </a:r>
            <a:r>
              <a:rPr lang="en-US" dirty="0"/>
              <a:t> </a:t>
            </a:r>
            <a:r>
              <a:rPr lang="en-US" dirty="0" err="1"/>
              <a:t>nhiệt</a:t>
            </a:r>
            <a:r>
              <a:rPr lang="en-US" dirty="0"/>
              <a:t> </a:t>
            </a:r>
            <a:r>
              <a:rPr lang="en-US" dirty="0" err="1"/>
              <a:t>nội</a:t>
            </a:r>
            <a:r>
              <a:rPr lang="en-US" dirty="0"/>
              <a:t> </a:t>
            </a:r>
            <a:r>
              <a:rPr lang="en-US" dirty="0" err="1"/>
              <a:t>tĩnh</a:t>
            </a:r>
            <a:r>
              <a:rPr lang="en-US" dirty="0"/>
              <a:t> </a:t>
            </a:r>
            <a:r>
              <a:rPr lang="en-US" dirty="0" err="1"/>
              <a:t>mạch</a:t>
            </a:r>
            <a:r>
              <a:rPr lang="en-US" dirty="0"/>
              <a:t> </a:t>
            </a:r>
          </a:p>
        </p:txBody>
      </p:sp>
      <p:sp>
        <p:nvSpPr>
          <p:cNvPr id="3" name="Content Placeholder 2">
            <a:extLst>
              <a:ext uri="{FF2B5EF4-FFF2-40B4-BE49-F238E27FC236}">
                <a16:creationId xmlns:a16="http://schemas.microsoft.com/office/drawing/2014/main" id="{5E6FA492-1210-4965-B48B-C089F2447109}"/>
              </a:ext>
            </a:extLst>
          </p:cNvPr>
          <p:cNvSpPr>
            <a:spLocks noGrp="1"/>
          </p:cNvSpPr>
          <p:nvPr>
            <p:ph idx="1"/>
          </p:nvPr>
        </p:nvSpPr>
        <p:spPr/>
        <p:txBody>
          <a:bodyPr/>
          <a:lstStyle/>
          <a:p>
            <a:r>
              <a:rPr lang="en-US" dirty="0"/>
              <a:t>NGUYÊN LÝ : </a:t>
            </a:r>
            <a:r>
              <a:rPr lang="en-US" dirty="0" err="1"/>
              <a:t>phóng</a:t>
            </a:r>
            <a:r>
              <a:rPr lang="en-US" dirty="0"/>
              <a:t> </a:t>
            </a:r>
            <a:r>
              <a:rPr lang="en-US" dirty="0" err="1"/>
              <a:t>thích</a:t>
            </a:r>
            <a:r>
              <a:rPr lang="en-US" dirty="0"/>
              <a:t> </a:t>
            </a:r>
            <a:r>
              <a:rPr lang="en-US" dirty="0" err="1"/>
              <a:t>một</a:t>
            </a:r>
            <a:r>
              <a:rPr lang="en-US" dirty="0"/>
              <a:t> </a:t>
            </a:r>
            <a:r>
              <a:rPr lang="en-US" dirty="0" err="1"/>
              <a:t>năng</a:t>
            </a:r>
            <a:r>
              <a:rPr lang="en-US" dirty="0"/>
              <a:t> l</a:t>
            </a:r>
            <a:r>
              <a:rPr lang="vi-VN" dirty="0"/>
              <a:t>ư</a:t>
            </a:r>
            <a:r>
              <a:rPr lang="en-US" dirty="0" err="1"/>
              <a:t>ợng</a:t>
            </a:r>
            <a:r>
              <a:rPr lang="en-US" dirty="0"/>
              <a:t> </a:t>
            </a:r>
            <a:r>
              <a:rPr lang="en-US" dirty="0" err="1"/>
              <a:t>nhiệt</a:t>
            </a:r>
            <a:r>
              <a:rPr lang="en-US" dirty="0"/>
              <a:t> </a:t>
            </a:r>
            <a:r>
              <a:rPr lang="en-US" dirty="0" err="1"/>
              <a:t>vừa</a:t>
            </a:r>
            <a:r>
              <a:rPr lang="en-US" dirty="0"/>
              <a:t> </a:t>
            </a:r>
            <a:r>
              <a:rPr lang="en-US" dirty="0" err="1"/>
              <a:t>đủ</a:t>
            </a:r>
            <a:r>
              <a:rPr lang="en-US" dirty="0"/>
              <a:t> </a:t>
            </a:r>
            <a:r>
              <a:rPr lang="en-US" dirty="0" err="1"/>
              <a:t>vào</a:t>
            </a:r>
            <a:r>
              <a:rPr lang="en-US" dirty="0"/>
              <a:t> long </a:t>
            </a:r>
            <a:r>
              <a:rPr lang="en-US" dirty="0" err="1"/>
              <a:t>tĩnh</a:t>
            </a:r>
            <a:r>
              <a:rPr lang="en-US" dirty="0"/>
              <a:t> </a:t>
            </a:r>
            <a:r>
              <a:rPr lang="en-US" dirty="0" err="1"/>
              <a:t>mạch</a:t>
            </a:r>
            <a:r>
              <a:rPr lang="en-US" dirty="0"/>
              <a:t> </a:t>
            </a:r>
            <a:r>
              <a:rPr lang="en-US" dirty="0" err="1"/>
              <a:t>để</a:t>
            </a:r>
            <a:r>
              <a:rPr lang="en-US" dirty="0"/>
              <a:t> </a:t>
            </a:r>
            <a:r>
              <a:rPr lang="en-US" dirty="0" err="1"/>
              <a:t>phá</a:t>
            </a:r>
            <a:r>
              <a:rPr lang="en-US" dirty="0"/>
              <a:t> </a:t>
            </a:r>
            <a:r>
              <a:rPr lang="en-US" dirty="0" err="1"/>
              <a:t>hủy</a:t>
            </a:r>
            <a:r>
              <a:rPr lang="en-US" dirty="0"/>
              <a:t> </a:t>
            </a:r>
            <a:r>
              <a:rPr lang="en-US" dirty="0" err="1"/>
              <a:t>tĩnh</a:t>
            </a:r>
            <a:r>
              <a:rPr lang="en-US" dirty="0"/>
              <a:t> </a:t>
            </a:r>
            <a:r>
              <a:rPr lang="en-US" dirty="0" err="1"/>
              <a:t>mạch</a:t>
            </a:r>
            <a:r>
              <a:rPr lang="en-US" dirty="0"/>
              <a:t> </a:t>
            </a:r>
            <a:r>
              <a:rPr lang="en-US" dirty="0" err="1"/>
              <a:t>bằng</a:t>
            </a:r>
            <a:r>
              <a:rPr lang="en-US" dirty="0"/>
              <a:t> </a:t>
            </a:r>
            <a:r>
              <a:rPr lang="en-US" dirty="0" err="1"/>
              <a:t>những</a:t>
            </a:r>
            <a:r>
              <a:rPr lang="en-US" dirty="0"/>
              <a:t> </a:t>
            </a:r>
            <a:r>
              <a:rPr lang="en-US" dirty="0" err="1"/>
              <a:t>phản</a:t>
            </a:r>
            <a:r>
              <a:rPr lang="en-US" dirty="0"/>
              <a:t> </a:t>
            </a:r>
            <a:r>
              <a:rPr lang="en-US" dirty="0" err="1"/>
              <a:t>ứng</a:t>
            </a:r>
            <a:r>
              <a:rPr lang="en-US" dirty="0"/>
              <a:t> </a:t>
            </a:r>
            <a:r>
              <a:rPr lang="en-US" dirty="0" err="1"/>
              <a:t>sinh</a:t>
            </a:r>
            <a:r>
              <a:rPr lang="en-US" dirty="0"/>
              <a:t> </a:t>
            </a:r>
            <a:r>
              <a:rPr lang="en-US" dirty="0" err="1"/>
              <a:t>lý</a:t>
            </a:r>
            <a:r>
              <a:rPr lang="en-US" dirty="0"/>
              <a:t> </a:t>
            </a:r>
            <a:r>
              <a:rPr lang="en-US" dirty="0" err="1"/>
              <a:t>không</a:t>
            </a:r>
            <a:r>
              <a:rPr lang="en-US" dirty="0"/>
              <a:t> </a:t>
            </a:r>
            <a:r>
              <a:rPr lang="en-US" dirty="0" err="1"/>
              <a:t>thể</a:t>
            </a:r>
            <a:r>
              <a:rPr lang="en-US" dirty="0"/>
              <a:t> </a:t>
            </a:r>
            <a:r>
              <a:rPr lang="en-US" dirty="0" err="1"/>
              <a:t>đảo</a:t>
            </a:r>
            <a:r>
              <a:rPr lang="en-US" dirty="0"/>
              <a:t> ng</a:t>
            </a:r>
            <a:r>
              <a:rPr lang="vi-VN" dirty="0"/>
              <a:t>ư</a:t>
            </a:r>
            <a:r>
              <a:rPr lang="en-US" dirty="0" err="1"/>
              <a:t>ợc</a:t>
            </a:r>
            <a:r>
              <a:rPr lang="en-US" dirty="0"/>
              <a:t> </a:t>
            </a:r>
          </a:p>
          <a:p>
            <a:r>
              <a:rPr lang="en-US" dirty="0"/>
              <a:t>PH</a:t>
            </a:r>
            <a:r>
              <a:rPr lang="vi-VN" dirty="0"/>
              <a:t>Ư</a:t>
            </a:r>
            <a:r>
              <a:rPr lang="en-US" dirty="0"/>
              <a:t>ƠNG PHÁP: </a:t>
            </a:r>
          </a:p>
          <a:p>
            <a:r>
              <a:rPr lang="en-US" dirty="0"/>
              <a:t>- </a:t>
            </a:r>
            <a:r>
              <a:rPr lang="en-US" dirty="0" err="1"/>
              <a:t>Điều</a:t>
            </a:r>
            <a:r>
              <a:rPr lang="en-US" dirty="0"/>
              <a:t> </a:t>
            </a:r>
            <a:r>
              <a:rPr lang="en-US" dirty="0" err="1"/>
              <a:t>trị</a:t>
            </a:r>
            <a:r>
              <a:rPr lang="en-US" dirty="0"/>
              <a:t> </a:t>
            </a:r>
            <a:r>
              <a:rPr lang="en-US" dirty="0" err="1"/>
              <a:t>nhiệt</a:t>
            </a:r>
            <a:r>
              <a:rPr lang="en-US" dirty="0"/>
              <a:t> </a:t>
            </a:r>
            <a:r>
              <a:rPr lang="en-US" dirty="0" err="1"/>
              <a:t>nội</a:t>
            </a:r>
            <a:r>
              <a:rPr lang="en-US" dirty="0"/>
              <a:t> </a:t>
            </a:r>
            <a:r>
              <a:rPr lang="en-US" dirty="0" err="1"/>
              <a:t>tĩnh</a:t>
            </a:r>
            <a:r>
              <a:rPr lang="en-US" dirty="0"/>
              <a:t> </a:t>
            </a:r>
            <a:r>
              <a:rPr lang="en-US" dirty="0" err="1"/>
              <a:t>mạch</a:t>
            </a:r>
            <a:r>
              <a:rPr lang="en-US" dirty="0"/>
              <a:t> </a:t>
            </a:r>
            <a:r>
              <a:rPr lang="en-US" dirty="0" err="1"/>
              <a:t>bằng</a:t>
            </a:r>
            <a:r>
              <a:rPr lang="en-US" dirty="0"/>
              <a:t> </a:t>
            </a:r>
            <a:r>
              <a:rPr lang="en-US" dirty="0" err="1"/>
              <a:t>sóng</a:t>
            </a:r>
            <a:r>
              <a:rPr lang="en-US" dirty="0"/>
              <a:t> radio </a:t>
            </a:r>
            <a:r>
              <a:rPr lang="en-US" dirty="0" err="1"/>
              <a:t>cao</a:t>
            </a:r>
            <a:r>
              <a:rPr lang="en-US" dirty="0"/>
              <a:t> </a:t>
            </a:r>
            <a:r>
              <a:rPr lang="en-US" dirty="0" err="1"/>
              <a:t>tần</a:t>
            </a:r>
            <a:r>
              <a:rPr lang="en-US" dirty="0"/>
              <a:t> </a:t>
            </a:r>
          </a:p>
          <a:p>
            <a:r>
              <a:rPr lang="en-US" dirty="0"/>
              <a:t>- </a:t>
            </a:r>
            <a:r>
              <a:rPr lang="en-US" dirty="0" err="1"/>
              <a:t>điều</a:t>
            </a:r>
            <a:r>
              <a:rPr lang="en-US" dirty="0"/>
              <a:t> </a:t>
            </a:r>
            <a:r>
              <a:rPr lang="en-US" dirty="0" err="1"/>
              <a:t>trị</a:t>
            </a:r>
            <a:r>
              <a:rPr lang="en-US" dirty="0"/>
              <a:t> </a:t>
            </a:r>
            <a:r>
              <a:rPr lang="en-US" dirty="0" err="1"/>
              <a:t>nhiệt</a:t>
            </a:r>
            <a:r>
              <a:rPr lang="en-US" dirty="0"/>
              <a:t> </a:t>
            </a:r>
            <a:r>
              <a:rPr lang="en-US" dirty="0" err="1"/>
              <a:t>nội</a:t>
            </a:r>
            <a:r>
              <a:rPr lang="en-US" dirty="0"/>
              <a:t> </a:t>
            </a:r>
            <a:r>
              <a:rPr lang="en-US" dirty="0" err="1"/>
              <a:t>tĩnh</a:t>
            </a:r>
            <a:r>
              <a:rPr lang="en-US" dirty="0"/>
              <a:t> </a:t>
            </a:r>
            <a:r>
              <a:rPr lang="en-US" dirty="0" err="1"/>
              <a:t>mạch</a:t>
            </a:r>
            <a:r>
              <a:rPr lang="en-US" dirty="0"/>
              <a:t> </a:t>
            </a:r>
            <a:r>
              <a:rPr lang="en-US" dirty="0" err="1"/>
              <a:t>bắng</a:t>
            </a:r>
            <a:r>
              <a:rPr lang="en-US" dirty="0"/>
              <a:t> laser</a:t>
            </a:r>
          </a:p>
          <a:p>
            <a:r>
              <a:rPr lang="en-US" dirty="0"/>
              <a:t>- </a:t>
            </a:r>
            <a:r>
              <a:rPr lang="en-US" dirty="0" err="1"/>
              <a:t>ph</a:t>
            </a:r>
            <a:r>
              <a:rPr lang="vi-VN" dirty="0"/>
              <a:t>ư</a:t>
            </a:r>
            <a:r>
              <a:rPr lang="en-US" dirty="0" err="1"/>
              <a:t>ơng</a:t>
            </a:r>
            <a:r>
              <a:rPr lang="en-US" dirty="0"/>
              <a:t> </a:t>
            </a:r>
            <a:r>
              <a:rPr lang="en-US" dirty="0" err="1"/>
              <a:t>pháp</a:t>
            </a:r>
            <a:r>
              <a:rPr lang="en-US" dirty="0"/>
              <a:t> can </a:t>
            </a:r>
            <a:r>
              <a:rPr lang="en-US" dirty="0" err="1"/>
              <a:t>thiệp</a:t>
            </a:r>
            <a:r>
              <a:rPr lang="en-US" dirty="0"/>
              <a:t> : </a:t>
            </a:r>
            <a:r>
              <a:rPr lang="en-US" dirty="0" err="1"/>
              <a:t>luồn</a:t>
            </a:r>
            <a:r>
              <a:rPr lang="en-US" dirty="0"/>
              <a:t> </a:t>
            </a:r>
            <a:r>
              <a:rPr lang="en-US" dirty="0" err="1"/>
              <a:t>sợi</a:t>
            </a:r>
            <a:r>
              <a:rPr lang="en-US" dirty="0"/>
              <a:t> </a:t>
            </a:r>
            <a:r>
              <a:rPr lang="en-US" dirty="0" err="1"/>
              <a:t>đốt</a:t>
            </a:r>
            <a:r>
              <a:rPr lang="en-US" dirty="0"/>
              <a:t> laser/ RF qua da </a:t>
            </a:r>
            <a:r>
              <a:rPr lang="en-US" dirty="0" err="1"/>
              <a:t>vào</a:t>
            </a:r>
            <a:r>
              <a:rPr lang="en-US" dirty="0"/>
              <a:t> long </a:t>
            </a:r>
            <a:r>
              <a:rPr lang="en-US" dirty="0" err="1"/>
              <a:t>tĩnh</a:t>
            </a:r>
            <a:r>
              <a:rPr lang="en-US" dirty="0"/>
              <a:t> </a:t>
            </a:r>
            <a:r>
              <a:rPr lang="en-US" dirty="0" err="1"/>
              <a:t>mạch</a:t>
            </a:r>
            <a:r>
              <a:rPr lang="en-US" dirty="0"/>
              <a:t> d</a:t>
            </a:r>
            <a:r>
              <a:rPr lang="vi-VN" dirty="0"/>
              <a:t>ư</a:t>
            </a:r>
            <a:r>
              <a:rPr lang="en-US" dirty="0" err="1"/>
              <a:t>ới</a:t>
            </a:r>
            <a:r>
              <a:rPr lang="en-US" dirty="0"/>
              <a:t> h</a:t>
            </a:r>
            <a:r>
              <a:rPr lang="vi-VN" dirty="0"/>
              <a:t>ư</a:t>
            </a:r>
            <a:r>
              <a:rPr lang="en-US" dirty="0" err="1"/>
              <a:t>ớng</a:t>
            </a:r>
            <a:r>
              <a:rPr lang="en-US" dirty="0"/>
              <a:t> </a:t>
            </a:r>
            <a:r>
              <a:rPr lang="en-US" dirty="0" err="1"/>
              <a:t>dẫn</a:t>
            </a:r>
            <a:r>
              <a:rPr lang="en-US" dirty="0"/>
              <a:t> </a:t>
            </a:r>
            <a:r>
              <a:rPr lang="en-US" dirty="0" err="1"/>
              <a:t>của</a:t>
            </a:r>
            <a:r>
              <a:rPr lang="en-US" dirty="0"/>
              <a:t> </a:t>
            </a:r>
            <a:r>
              <a:rPr lang="en-US" dirty="0" err="1"/>
              <a:t>siêu</a:t>
            </a:r>
            <a:r>
              <a:rPr lang="en-US" dirty="0"/>
              <a:t> </a:t>
            </a:r>
            <a:r>
              <a:rPr lang="en-US" dirty="0" err="1"/>
              <a:t>âm</a:t>
            </a:r>
            <a:r>
              <a:rPr lang="en-US" dirty="0"/>
              <a:t> </a:t>
            </a:r>
          </a:p>
        </p:txBody>
      </p:sp>
    </p:spTree>
    <p:extLst>
      <p:ext uri="{BB962C8B-B14F-4D97-AF65-F5344CB8AC3E}">
        <p14:creationId xmlns:p14="http://schemas.microsoft.com/office/powerpoint/2010/main" val="2291043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465FC-28EB-487F-A643-65752BD7BCC6}"/>
              </a:ext>
            </a:extLst>
          </p:cNvPr>
          <p:cNvSpPr>
            <a:spLocks noGrp="1"/>
          </p:cNvSpPr>
          <p:nvPr>
            <p:ph type="title"/>
          </p:nvPr>
        </p:nvSpPr>
        <p:spPr/>
        <p:txBody>
          <a:bodyPr/>
          <a:lstStyle/>
          <a:p>
            <a:r>
              <a:rPr lang="en-US" dirty="0"/>
              <a:t>Can </a:t>
            </a:r>
            <a:r>
              <a:rPr lang="en-US" dirty="0" err="1"/>
              <a:t>thiệp</a:t>
            </a:r>
            <a:r>
              <a:rPr lang="en-US" dirty="0"/>
              <a:t> </a:t>
            </a:r>
            <a:r>
              <a:rPr lang="en-US" dirty="0" err="1"/>
              <a:t>nhiệt</a:t>
            </a:r>
            <a:r>
              <a:rPr lang="en-US" dirty="0"/>
              <a:t> </a:t>
            </a:r>
            <a:r>
              <a:rPr lang="en-US" dirty="0" err="1"/>
              <a:t>nội</a:t>
            </a:r>
            <a:r>
              <a:rPr lang="en-US" dirty="0"/>
              <a:t> </a:t>
            </a:r>
            <a:r>
              <a:rPr lang="en-US" dirty="0" err="1"/>
              <a:t>tĩnh</a:t>
            </a:r>
            <a:r>
              <a:rPr lang="en-US" dirty="0"/>
              <a:t> </a:t>
            </a:r>
            <a:r>
              <a:rPr lang="en-US" dirty="0" err="1"/>
              <a:t>mạch</a:t>
            </a:r>
            <a:r>
              <a:rPr lang="en-US" dirty="0"/>
              <a:t> </a:t>
            </a:r>
          </a:p>
        </p:txBody>
      </p:sp>
      <p:graphicFrame>
        <p:nvGraphicFramePr>
          <p:cNvPr id="4" name="Content Placeholder 3">
            <a:extLst>
              <a:ext uri="{FF2B5EF4-FFF2-40B4-BE49-F238E27FC236}">
                <a16:creationId xmlns:a16="http://schemas.microsoft.com/office/drawing/2014/main" id="{7CFFF5C1-33E1-4256-A79D-0B422F883AF4}"/>
              </a:ext>
            </a:extLst>
          </p:cNvPr>
          <p:cNvGraphicFramePr>
            <a:graphicFrameLocks noGrp="1"/>
          </p:cNvGraphicFramePr>
          <p:nvPr>
            <p:ph idx="1"/>
            <p:extLst>
              <p:ext uri="{D42A27DB-BD31-4B8C-83A1-F6EECF244321}">
                <p14:modId xmlns:p14="http://schemas.microsoft.com/office/powerpoint/2010/main" val="2431097872"/>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732842697"/>
                    </a:ext>
                  </a:extLst>
                </a:gridCol>
                <a:gridCol w="3352800">
                  <a:extLst>
                    <a:ext uri="{9D8B030D-6E8A-4147-A177-3AD203B41FA5}">
                      <a16:colId xmlns:a16="http://schemas.microsoft.com/office/drawing/2014/main" val="3432541960"/>
                    </a:ext>
                  </a:extLst>
                </a:gridCol>
                <a:gridCol w="3352800">
                  <a:extLst>
                    <a:ext uri="{9D8B030D-6E8A-4147-A177-3AD203B41FA5}">
                      <a16:colId xmlns:a16="http://schemas.microsoft.com/office/drawing/2014/main" val="1096206864"/>
                    </a:ext>
                  </a:extLst>
                </a:gridCol>
              </a:tblGrid>
              <a:tr h="370840">
                <a:tc>
                  <a:txBody>
                    <a:bodyPr/>
                    <a:lstStyle/>
                    <a:p>
                      <a:r>
                        <a:rPr lang="en-US" dirty="0" err="1"/>
                        <a:t>Chỉ</a:t>
                      </a:r>
                      <a:r>
                        <a:rPr lang="en-US" dirty="0"/>
                        <a:t> </a:t>
                      </a:r>
                      <a:r>
                        <a:rPr lang="en-US" dirty="0" err="1"/>
                        <a:t>định</a:t>
                      </a:r>
                      <a:r>
                        <a:rPr lang="en-US" dirty="0"/>
                        <a:t> </a:t>
                      </a:r>
                    </a:p>
                  </a:txBody>
                  <a:tcPr/>
                </a:tc>
                <a:tc>
                  <a:txBody>
                    <a:bodyPr/>
                    <a:lstStyle/>
                    <a:p>
                      <a:r>
                        <a:rPr lang="en-US" dirty="0" err="1"/>
                        <a:t>Chống</a:t>
                      </a:r>
                      <a:r>
                        <a:rPr lang="en-US" dirty="0"/>
                        <a:t> </a:t>
                      </a:r>
                      <a:r>
                        <a:rPr lang="en-US" dirty="0" err="1"/>
                        <a:t>chỉ</a:t>
                      </a:r>
                      <a:r>
                        <a:rPr lang="en-US" dirty="0"/>
                        <a:t> </a:t>
                      </a:r>
                      <a:r>
                        <a:rPr lang="en-US" dirty="0" err="1"/>
                        <a:t>định</a:t>
                      </a:r>
                      <a:r>
                        <a:rPr lang="en-US" dirty="0"/>
                        <a:t> </a:t>
                      </a:r>
                      <a:r>
                        <a:rPr lang="en-US" dirty="0" err="1"/>
                        <a:t>tuyệt</a:t>
                      </a:r>
                      <a:r>
                        <a:rPr lang="en-US" dirty="0"/>
                        <a:t> </a:t>
                      </a:r>
                      <a:r>
                        <a:rPr lang="en-US" dirty="0" err="1"/>
                        <a:t>đối</a:t>
                      </a:r>
                      <a:r>
                        <a:rPr lang="en-US" dirty="0"/>
                        <a:t> </a:t>
                      </a:r>
                    </a:p>
                  </a:txBody>
                  <a:tcPr/>
                </a:tc>
                <a:tc>
                  <a:txBody>
                    <a:bodyPr/>
                    <a:lstStyle/>
                    <a:p>
                      <a:r>
                        <a:rPr lang="en-US" dirty="0" err="1"/>
                        <a:t>Chống</a:t>
                      </a:r>
                      <a:r>
                        <a:rPr lang="en-US" dirty="0"/>
                        <a:t> </a:t>
                      </a:r>
                      <a:r>
                        <a:rPr lang="en-US" dirty="0" err="1"/>
                        <a:t>chỉ</a:t>
                      </a:r>
                      <a:r>
                        <a:rPr lang="en-US" dirty="0"/>
                        <a:t> </a:t>
                      </a:r>
                      <a:r>
                        <a:rPr lang="en-US" dirty="0" err="1"/>
                        <a:t>định</a:t>
                      </a:r>
                      <a:r>
                        <a:rPr lang="en-US" dirty="0"/>
                        <a:t> t</a:t>
                      </a:r>
                      <a:r>
                        <a:rPr lang="vi-VN" dirty="0"/>
                        <a:t>ư</a:t>
                      </a:r>
                      <a:r>
                        <a:rPr lang="en-US" dirty="0" err="1"/>
                        <a:t>ơng</a:t>
                      </a:r>
                      <a:r>
                        <a:rPr lang="en-US" dirty="0"/>
                        <a:t> </a:t>
                      </a:r>
                      <a:r>
                        <a:rPr lang="en-US" dirty="0" err="1"/>
                        <a:t>đối</a:t>
                      </a:r>
                      <a:r>
                        <a:rPr lang="en-US" dirty="0"/>
                        <a:t> </a:t>
                      </a:r>
                    </a:p>
                  </a:txBody>
                  <a:tcPr/>
                </a:tc>
                <a:extLst>
                  <a:ext uri="{0D108BD9-81ED-4DB2-BD59-A6C34878D82A}">
                    <a16:rowId xmlns:a16="http://schemas.microsoft.com/office/drawing/2014/main" val="2261145174"/>
                  </a:ext>
                </a:extLst>
              </a:tr>
              <a:tr h="370840">
                <a:tc>
                  <a:txBody>
                    <a:bodyPr/>
                    <a:lstStyle/>
                    <a:p>
                      <a:pPr marL="285750" indent="-285750">
                        <a:buFontTx/>
                        <a:buChar char="-"/>
                      </a:pPr>
                      <a:r>
                        <a:rPr lang="en-US" dirty="0" err="1"/>
                        <a:t>Suy</a:t>
                      </a:r>
                      <a:r>
                        <a:rPr lang="en-US" dirty="0"/>
                        <a:t> </a:t>
                      </a:r>
                      <a:r>
                        <a:rPr lang="en-US" dirty="0" err="1"/>
                        <a:t>tĩnh</a:t>
                      </a:r>
                      <a:r>
                        <a:rPr lang="en-US" dirty="0"/>
                        <a:t> </a:t>
                      </a:r>
                      <a:r>
                        <a:rPr lang="en-US" dirty="0" err="1"/>
                        <a:t>mạch</a:t>
                      </a:r>
                      <a:r>
                        <a:rPr lang="en-US" dirty="0"/>
                        <a:t> chi d</a:t>
                      </a:r>
                      <a:r>
                        <a:rPr lang="vi-VN" dirty="0"/>
                        <a:t>ư</a:t>
                      </a:r>
                      <a:r>
                        <a:rPr lang="en-US" dirty="0" err="1"/>
                        <a:t>ới</a:t>
                      </a:r>
                      <a:r>
                        <a:rPr lang="en-US" dirty="0"/>
                        <a:t> </a:t>
                      </a:r>
                      <a:r>
                        <a:rPr lang="en-US" dirty="0" err="1"/>
                        <a:t>mạn</a:t>
                      </a:r>
                      <a:r>
                        <a:rPr lang="en-US" dirty="0"/>
                        <a:t> </a:t>
                      </a:r>
                      <a:r>
                        <a:rPr lang="en-US" dirty="0" err="1"/>
                        <a:t>tính</a:t>
                      </a:r>
                      <a:r>
                        <a:rPr lang="en-US" dirty="0"/>
                        <a:t>:</a:t>
                      </a:r>
                    </a:p>
                    <a:p>
                      <a:pPr marL="0" indent="0">
                        <a:buFontTx/>
                        <a:buNone/>
                      </a:pPr>
                      <a:r>
                        <a:rPr lang="en-US" dirty="0"/>
                        <a:t>+ </a:t>
                      </a:r>
                      <a:r>
                        <a:rPr lang="en-US" dirty="0" err="1"/>
                        <a:t>có</a:t>
                      </a:r>
                      <a:r>
                        <a:rPr lang="en-US" dirty="0"/>
                        <a:t> </a:t>
                      </a:r>
                      <a:r>
                        <a:rPr lang="en-US" dirty="0" err="1"/>
                        <a:t>triệu</a:t>
                      </a:r>
                      <a:r>
                        <a:rPr lang="en-US" dirty="0"/>
                        <a:t> </a:t>
                      </a:r>
                      <a:r>
                        <a:rPr lang="en-US" dirty="0" err="1"/>
                        <a:t>chứng</a:t>
                      </a:r>
                      <a:r>
                        <a:rPr lang="en-US" dirty="0"/>
                        <a:t> </a:t>
                      </a:r>
                      <a:r>
                        <a:rPr lang="en-US" dirty="0" err="1"/>
                        <a:t>lâm</a:t>
                      </a:r>
                      <a:r>
                        <a:rPr lang="en-US" dirty="0"/>
                        <a:t> </a:t>
                      </a:r>
                      <a:r>
                        <a:rPr lang="en-US" dirty="0" err="1"/>
                        <a:t>sàng</a:t>
                      </a:r>
                      <a:r>
                        <a:rPr lang="en-US" dirty="0"/>
                        <a:t>: </a:t>
                      </a:r>
                      <a:r>
                        <a:rPr lang="en-US" dirty="0" err="1"/>
                        <a:t>tê</a:t>
                      </a:r>
                      <a:r>
                        <a:rPr lang="en-US" dirty="0"/>
                        <a:t>, </a:t>
                      </a:r>
                      <a:r>
                        <a:rPr lang="en-US" dirty="0" err="1"/>
                        <a:t>choột</a:t>
                      </a:r>
                      <a:r>
                        <a:rPr lang="en-US" dirty="0"/>
                        <a:t> </a:t>
                      </a:r>
                      <a:r>
                        <a:rPr lang="en-US" dirty="0" err="1"/>
                        <a:t>rút</a:t>
                      </a:r>
                      <a:r>
                        <a:rPr lang="en-US" dirty="0"/>
                        <a:t>, </a:t>
                      </a:r>
                      <a:r>
                        <a:rPr lang="en-US" dirty="0" err="1"/>
                        <a:t>phù</a:t>
                      </a:r>
                      <a:r>
                        <a:rPr lang="en-US" dirty="0"/>
                        <a:t>,..</a:t>
                      </a:r>
                    </a:p>
                    <a:p>
                      <a:pPr marL="0" indent="0">
                        <a:buFontTx/>
                        <a:buNone/>
                      </a:pPr>
                      <a:r>
                        <a:rPr lang="en-US" dirty="0"/>
                        <a:t>+ C2-C6 (CEAP)</a:t>
                      </a:r>
                    </a:p>
                    <a:p>
                      <a:pPr marL="285750" indent="-285750">
                        <a:buFontTx/>
                        <a:buChar char="-"/>
                      </a:pPr>
                      <a:r>
                        <a:rPr lang="en-US" dirty="0" err="1"/>
                        <a:t>Có</a:t>
                      </a:r>
                      <a:r>
                        <a:rPr lang="en-US" dirty="0"/>
                        <a:t> </a:t>
                      </a:r>
                      <a:r>
                        <a:rPr lang="en-US" dirty="0" err="1"/>
                        <a:t>dòng</a:t>
                      </a:r>
                      <a:r>
                        <a:rPr lang="en-US" dirty="0"/>
                        <a:t> </a:t>
                      </a:r>
                      <a:r>
                        <a:rPr lang="en-US" dirty="0" err="1"/>
                        <a:t>tĩnh</a:t>
                      </a:r>
                      <a:r>
                        <a:rPr lang="en-US" dirty="0"/>
                        <a:t> </a:t>
                      </a:r>
                      <a:r>
                        <a:rPr lang="en-US" dirty="0" err="1"/>
                        <a:t>mạch</a:t>
                      </a:r>
                      <a:r>
                        <a:rPr lang="en-US" dirty="0"/>
                        <a:t> </a:t>
                      </a:r>
                      <a:r>
                        <a:rPr lang="en-US" dirty="0" err="1"/>
                        <a:t>hiểu</a:t>
                      </a:r>
                      <a:r>
                        <a:rPr lang="en-US" dirty="0"/>
                        <a:t> </a:t>
                      </a:r>
                      <a:r>
                        <a:rPr lang="en-US" dirty="0" err="1"/>
                        <a:t>phát</a:t>
                      </a:r>
                      <a:r>
                        <a:rPr lang="en-US" dirty="0"/>
                        <a:t> </a:t>
                      </a:r>
                      <a:r>
                        <a:rPr lang="en-US" dirty="0" err="1"/>
                        <a:t>hiện</a:t>
                      </a:r>
                      <a:r>
                        <a:rPr lang="en-US" dirty="0"/>
                        <a:t> </a:t>
                      </a:r>
                      <a:r>
                        <a:rPr lang="en-US" dirty="0" err="1"/>
                        <a:t>trên</a:t>
                      </a:r>
                      <a:r>
                        <a:rPr lang="en-US" dirty="0"/>
                        <a:t> </a:t>
                      </a:r>
                      <a:r>
                        <a:rPr lang="en-US" dirty="0" err="1"/>
                        <a:t>siêu</a:t>
                      </a:r>
                      <a:r>
                        <a:rPr lang="en-US" dirty="0"/>
                        <a:t> </a:t>
                      </a:r>
                      <a:r>
                        <a:rPr lang="en-US" dirty="0" err="1"/>
                        <a:t>âm</a:t>
                      </a:r>
                      <a:r>
                        <a:rPr lang="en-US" dirty="0"/>
                        <a:t> Doppler </a:t>
                      </a:r>
                    </a:p>
                    <a:p>
                      <a:pPr marL="285750" indent="-285750">
                        <a:buFontTx/>
                        <a:buChar char="-"/>
                      </a:pPr>
                      <a:r>
                        <a:rPr lang="en-US" dirty="0" err="1"/>
                        <a:t>Đáp</a:t>
                      </a:r>
                      <a:r>
                        <a:rPr lang="en-US" dirty="0"/>
                        <a:t> </a:t>
                      </a:r>
                      <a:r>
                        <a:rPr lang="en-US" dirty="0" err="1"/>
                        <a:t>ứng</a:t>
                      </a:r>
                      <a:r>
                        <a:rPr lang="en-US" dirty="0"/>
                        <a:t> </a:t>
                      </a:r>
                      <a:r>
                        <a:rPr lang="en-US" dirty="0" err="1"/>
                        <a:t>kém</a:t>
                      </a:r>
                      <a:r>
                        <a:rPr lang="en-US" dirty="0"/>
                        <a:t> </a:t>
                      </a:r>
                      <a:r>
                        <a:rPr lang="en-US" dirty="0" err="1"/>
                        <a:t>với</a:t>
                      </a:r>
                      <a:r>
                        <a:rPr lang="en-US" dirty="0"/>
                        <a:t> </a:t>
                      </a:r>
                      <a:r>
                        <a:rPr lang="en-US" dirty="0" err="1"/>
                        <a:t>nội</a:t>
                      </a:r>
                      <a:r>
                        <a:rPr lang="en-US" dirty="0"/>
                        <a:t> khoa</a:t>
                      </a:r>
                    </a:p>
                  </a:txBody>
                  <a:tcPr/>
                </a:tc>
                <a:tc>
                  <a:txBody>
                    <a:bodyPr/>
                    <a:lstStyle/>
                    <a:p>
                      <a:pPr marL="285750" indent="-285750">
                        <a:buFontTx/>
                        <a:buChar char="-"/>
                      </a:pPr>
                      <a:r>
                        <a:rPr lang="en-US" dirty="0" err="1"/>
                        <a:t>bệnh</a:t>
                      </a:r>
                      <a:r>
                        <a:rPr lang="en-US" dirty="0"/>
                        <a:t> nhan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đi</a:t>
                      </a:r>
                      <a:r>
                        <a:rPr lang="en-US" dirty="0"/>
                        <a:t> </a:t>
                      </a:r>
                      <a:r>
                        <a:rPr lang="en-US" dirty="0" err="1"/>
                        <a:t>lại</a:t>
                      </a:r>
                      <a:r>
                        <a:rPr lang="en-US" dirty="0"/>
                        <a:t> </a:t>
                      </a:r>
                    </a:p>
                    <a:p>
                      <a:pPr marL="285750" indent="-285750">
                        <a:buFontTx/>
                        <a:buChar char="-"/>
                      </a:pPr>
                      <a:r>
                        <a:rPr lang="en-US" dirty="0" err="1"/>
                        <a:t>Huyết</a:t>
                      </a:r>
                      <a:r>
                        <a:rPr lang="en-US" dirty="0"/>
                        <a:t> </a:t>
                      </a:r>
                      <a:r>
                        <a:rPr lang="en-US" dirty="0" err="1"/>
                        <a:t>khối</a:t>
                      </a:r>
                      <a:r>
                        <a:rPr lang="en-US" dirty="0"/>
                        <a:t> </a:t>
                      </a:r>
                      <a:r>
                        <a:rPr lang="en-US" dirty="0" err="1"/>
                        <a:t>tĩnh</a:t>
                      </a:r>
                      <a:r>
                        <a:rPr lang="en-US" dirty="0"/>
                        <a:t> </a:t>
                      </a:r>
                      <a:r>
                        <a:rPr lang="en-US" dirty="0" err="1"/>
                        <a:t>mạch</a:t>
                      </a:r>
                      <a:r>
                        <a:rPr lang="en-US" dirty="0"/>
                        <a:t> </a:t>
                      </a:r>
                      <a:r>
                        <a:rPr lang="en-US" dirty="0" err="1"/>
                        <a:t>sâu</a:t>
                      </a:r>
                      <a:r>
                        <a:rPr lang="en-US" dirty="0"/>
                        <a:t> chi d</a:t>
                      </a:r>
                      <a:r>
                        <a:rPr lang="vi-VN" dirty="0"/>
                        <a:t>ư</a:t>
                      </a:r>
                      <a:r>
                        <a:rPr lang="en-US" dirty="0" err="1"/>
                        <a:t>ới</a:t>
                      </a:r>
                      <a:endParaRPr lang="en-US" dirty="0"/>
                    </a:p>
                    <a:p>
                      <a:pPr marL="285750" indent="-285750">
                        <a:buFontTx/>
                        <a:buChar char="-"/>
                      </a:pPr>
                      <a:r>
                        <a:rPr lang="en-US" dirty="0" err="1"/>
                        <a:t>Có</a:t>
                      </a:r>
                      <a:r>
                        <a:rPr lang="en-US" dirty="0"/>
                        <a:t> </a:t>
                      </a:r>
                      <a:r>
                        <a:rPr lang="en-US" dirty="0" err="1"/>
                        <a:t>thai</a:t>
                      </a:r>
                      <a:endParaRPr lang="en-US" dirty="0"/>
                    </a:p>
                    <a:p>
                      <a:pPr marL="285750" indent="-285750">
                        <a:buFontTx/>
                        <a:buChar char="-"/>
                      </a:pPr>
                      <a:r>
                        <a:rPr lang="en-US" dirty="0" err="1"/>
                        <a:t>Dị</a:t>
                      </a:r>
                      <a:r>
                        <a:rPr lang="en-US" dirty="0"/>
                        <a:t> </a:t>
                      </a:r>
                      <a:r>
                        <a:rPr lang="en-US" dirty="0" err="1"/>
                        <a:t>dạng</a:t>
                      </a:r>
                      <a:r>
                        <a:rPr lang="en-US" dirty="0"/>
                        <a:t> </a:t>
                      </a:r>
                      <a:r>
                        <a:rPr lang="en-US" dirty="0" err="1"/>
                        <a:t>động</a:t>
                      </a:r>
                      <a:r>
                        <a:rPr lang="en-US" dirty="0"/>
                        <a:t> </a:t>
                      </a:r>
                      <a:r>
                        <a:rPr lang="en-US" dirty="0" err="1"/>
                        <a:t>tĩnh</a:t>
                      </a:r>
                      <a:r>
                        <a:rPr lang="en-US" dirty="0"/>
                        <a:t> </a:t>
                      </a:r>
                      <a:r>
                        <a:rPr lang="en-US" dirty="0" err="1"/>
                        <a:t>mach</a:t>
                      </a:r>
                      <a:endParaRPr lang="en-US" dirty="0"/>
                    </a:p>
                  </a:txBody>
                  <a:tcPr/>
                </a:tc>
                <a:tc>
                  <a:txBody>
                    <a:bodyPr/>
                    <a:lstStyle/>
                    <a:p>
                      <a:r>
                        <a:rPr lang="en-US" dirty="0"/>
                        <a:t>-</a:t>
                      </a:r>
                      <a:r>
                        <a:rPr lang="en-US" dirty="0" err="1"/>
                        <a:t>suy</a:t>
                      </a:r>
                      <a:r>
                        <a:rPr lang="en-US" dirty="0"/>
                        <a:t> </a:t>
                      </a:r>
                      <a:r>
                        <a:rPr lang="en-US" dirty="0" err="1"/>
                        <a:t>tĩnh</a:t>
                      </a:r>
                      <a:r>
                        <a:rPr lang="en-US" dirty="0"/>
                        <a:t> </a:t>
                      </a:r>
                      <a:r>
                        <a:rPr lang="en-US" dirty="0" err="1"/>
                        <a:t>mạch</a:t>
                      </a:r>
                      <a:r>
                        <a:rPr lang="en-US" dirty="0"/>
                        <a:t> </a:t>
                      </a:r>
                      <a:r>
                        <a:rPr lang="en-US" dirty="0" err="1"/>
                        <a:t>sâu</a:t>
                      </a:r>
                      <a:r>
                        <a:rPr lang="en-US" dirty="0"/>
                        <a:t> chi d</a:t>
                      </a:r>
                      <a:r>
                        <a:rPr lang="vi-VN" dirty="0"/>
                        <a:t>ư</a:t>
                      </a:r>
                      <a:r>
                        <a:rPr lang="en-US" dirty="0" err="1"/>
                        <a:t>ới</a:t>
                      </a:r>
                      <a:r>
                        <a:rPr lang="en-US" dirty="0"/>
                        <a:t> </a:t>
                      </a:r>
                    </a:p>
                    <a:p>
                      <a:pPr marL="285750" indent="-285750">
                        <a:buFontTx/>
                        <a:buChar char="-"/>
                      </a:pPr>
                      <a:r>
                        <a:rPr lang="en-US" dirty="0" err="1"/>
                        <a:t>Tĩnh</a:t>
                      </a:r>
                      <a:r>
                        <a:rPr lang="en-US" dirty="0"/>
                        <a:t> </a:t>
                      </a:r>
                      <a:r>
                        <a:rPr lang="en-US" dirty="0" err="1"/>
                        <a:t>mạch</a:t>
                      </a:r>
                      <a:r>
                        <a:rPr lang="en-US" dirty="0"/>
                        <a:t> ở </a:t>
                      </a:r>
                      <a:r>
                        <a:rPr lang="en-US" dirty="0" err="1"/>
                        <a:t>quá</a:t>
                      </a:r>
                      <a:r>
                        <a:rPr lang="en-US" dirty="0"/>
                        <a:t> </a:t>
                      </a:r>
                      <a:r>
                        <a:rPr lang="en-US" dirty="0" err="1"/>
                        <a:t>nông</a:t>
                      </a:r>
                      <a:r>
                        <a:rPr lang="en-US" dirty="0"/>
                        <a:t> (&lt;5mm)</a:t>
                      </a:r>
                    </a:p>
                    <a:p>
                      <a:pPr marL="285750" indent="-285750">
                        <a:buFontTx/>
                        <a:buChar char="-"/>
                      </a:pPr>
                      <a:r>
                        <a:rPr lang="en-US" dirty="0" err="1"/>
                        <a:t>Kích</a:t>
                      </a:r>
                      <a:r>
                        <a:rPr lang="en-US" dirty="0"/>
                        <a:t> </a:t>
                      </a:r>
                      <a:r>
                        <a:rPr lang="en-US" dirty="0" err="1"/>
                        <a:t>th</a:t>
                      </a:r>
                      <a:r>
                        <a:rPr lang="vi-VN" dirty="0"/>
                        <a:t>ư</a:t>
                      </a:r>
                      <a:r>
                        <a:rPr lang="en-US" dirty="0" err="1"/>
                        <a:t>ớc</a:t>
                      </a:r>
                      <a:r>
                        <a:rPr lang="en-US" dirty="0"/>
                        <a:t> </a:t>
                      </a:r>
                      <a:r>
                        <a:rPr lang="en-US" dirty="0" err="1"/>
                        <a:t>tĩnh</a:t>
                      </a:r>
                      <a:r>
                        <a:rPr lang="en-US" dirty="0"/>
                        <a:t> </a:t>
                      </a:r>
                      <a:r>
                        <a:rPr lang="en-US" dirty="0" err="1"/>
                        <a:t>mạch</a:t>
                      </a:r>
                      <a:r>
                        <a:rPr lang="en-US" dirty="0"/>
                        <a:t> </a:t>
                      </a:r>
                      <a:r>
                        <a:rPr lang="en-US" dirty="0" err="1"/>
                        <a:t>quá</a:t>
                      </a:r>
                      <a:r>
                        <a:rPr lang="en-US" dirty="0"/>
                        <a:t> </a:t>
                      </a:r>
                      <a:r>
                        <a:rPr lang="en-US" dirty="0" err="1"/>
                        <a:t>nhỏ</a:t>
                      </a:r>
                      <a:r>
                        <a:rPr lang="en-US" dirty="0"/>
                        <a:t>(&lt; 3mm)</a:t>
                      </a:r>
                    </a:p>
                    <a:p>
                      <a:pPr marL="285750" indent="-285750">
                        <a:buFontTx/>
                        <a:buChar char="-"/>
                      </a:pPr>
                      <a:r>
                        <a:rPr lang="en-US" dirty="0"/>
                        <a:t>Bn </a:t>
                      </a:r>
                      <a:r>
                        <a:rPr lang="en-US" dirty="0" err="1"/>
                        <a:t>đang</a:t>
                      </a:r>
                      <a:r>
                        <a:rPr lang="en-US" dirty="0"/>
                        <a:t> </a:t>
                      </a:r>
                      <a:r>
                        <a:rPr lang="en-US" dirty="0" err="1"/>
                        <a:t>dùng</a:t>
                      </a:r>
                      <a:r>
                        <a:rPr lang="en-US" dirty="0"/>
                        <a:t> </a:t>
                      </a:r>
                      <a:r>
                        <a:rPr lang="en-US" dirty="0" err="1"/>
                        <a:t>thuốc</a:t>
                      </a:r>
                      <a:r>
                        <a:rPr lang="en-US" dirty="0"/>
                        <a:t> </a:t>
                      </a:r>
                      <a:r>
                        <a:rPr lang="en-US" dirty="0" err="1"/>
                        <a:t>kháng</a:t>
                      </a:r>
                      <a:r>
                        <a:rPr lang="en-US" dirty="0"/>
                        <a:t> </a:t>
                      </a:r>
                      <a:r>
                        <a:rPr lang="en-US" dirty="0" err="1"/>
                        <a:t>đông</a:t>
                      </a:r>
                      <a:endParaRPr lang="en-US" dirty="0"/>
                    </a:p>
                  </a:txBody>
                  <a:tcPr/>
                </a:tc>
                <a:extLst>
                  <a:ext uri="{0D108BD9-81ED-4DB2-BD59-A6C34878D82A}">
                    <a16:rowId xmlns:a16="http://schemas.microsoft.com/office/drawing/2014/main" val="1308038354"/>
                  </a:ext>
                </a:extLst>
              </a:tr>
            </a:tbl>
          </a:graphicData>
        </a:graphic>
      </p:graphicFrame>
    </p:spTree>
    <p:extLst>
      <p:ext uri="{BB962C8B-B14F-4D97-AF65-F5344CB8AC3E}">
        <p14:creationId xmlns:p14="http://schemas.microsoft.com/office/powerpoint/2010/main" val="4003010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8F16-8C72-4103-8683-4B21F23F3586}"/>
              </a:ext>
            </a:extLst>
          </p:cNvPr>
          <p:cNvSpPr>
            <a:spLocks noGrp="1"/>
          </p:cNvSpPr>
          <p:nvPr>
            <p:ph type="title"/>
          </p:nvPr>
        </p:nvSpPr>
        <p:spPr>
          <a:xfrm>
            <a:off x="1097280" y="248896"/>
            <a:ext cx="10058400" cy="1450757"/>
          </a:xfrm>
        </p:spPr>
        <p:txBody>
          <a:bodyPr/>
          <a:lstStyle/>
          <a:p>
            <a:r>
              <a:rPr lang="en-US" dirty="0"/>
              <a:t>Can </a:t>
            </a:r>
            <a:r>
              <a:rPr lang="en-US" dirty="0" err="1"/>
              <a:t>thiệp</a:t>
            </a:r>
            <a:r>
              <a:rPr lang="en-US" dirty="0"/>
              <a:t> </a:t>
            </a:r>
            <a:r>
              <a:rPr lang="en-US" dirty="0" err="1"/>
              <a:t>băng</a:t>
            </a:r>
            <a:r>
              <a:rPr lang="en-US" dirty="0"/>
              <a:t> </a:t>
            </a:r>
            <a:r>
              <a:rPr lang="en-US" dirty="0" err="1"/>
              <a:t>tiêm</a:t>
            </a:r>
            <a:r>
              <a:rPr lang="en-US" dirty="0"/>
              <a:t> x</a:t>
            </a:r>
            <a:r>
              <a:rPr lang="vi-VN" dirty="0"/>
              <a:t>ơ</a:t>
            </a:r>
            <a:endParaRPr lang="en-US" dirty="0"/>
          </a:p>
        </p:txBody>
      </p:sp>
      <p:sp>
        <p:nvSpPr>
          <p:cNvPr id="3" name="Content Placeholder 2">
            <a:extLst>
              <a:ext uri="{FF2B5EF4-FFF2-40B4-BE49-F238E27FC236}">
                <a16:creationId xmlns:a16="http://schemas.microsoft.com/office/drawing/2014/main" id="{ED2317D2-CD76-42B3-90C0-084055BE0691}"/>
              </a:ext>
            </a:extLst>
          </p:cNvPr>
          <p:cNvSpPr>
            <a:spLocks noGrp="1"/>
          </p:cNvSpPr>
          <p:nvPr>
            <p:ph idx="1"/>
          </p:nvPr>
        </p:nvSpPr>
        <p:spPr>
          <a:xfrm>
            <a:off x="1066800" y="1985653"/>
            <a:ext cx="10058400" cy="3760891"/>
          </a:xfrm>
        </p:spPr>
        <p:txBody>
          <a:bodyPr/>
          <a:lstStyle/>
          <a:p>
            <a:r>
              <a:rPr lang="en-US" dirty="0"/>
              <a:t>- - </a:t>
            </a:r>
            <a:r>
              <a:rPr lang="en-US" dirty="0" err="1"/>
              <a:t>thời</a:t>
            </a:r>
            <a:r>
              <a:rPr lang="en-US" dirty="0"/>
              <a:t> </a:t>
            </a:r>
            <a:r>
              <a:rPr lang="en-US" dirty="0" err="1"/>
              <a:t>gian</a:t>
            </a:r>
            <a:r>
              <a:rPr lang="en-US" dirty="0"/>
              <a:t> </a:t>
            </a:r>
            <a:r>
              <a:rPr lang="en-US" dirty="0" err="1"/>
              <a:t>phục</a:t>
            </a:r>
            <a:r>
              <a:rPr lang="en-US" dirty="0"/>
              <a:t> </a:t>
            </a:r>
            <a:r>
              <a:rPr lang="en-US" dirty="0" err="1"/>
              <a:t>hồi</a:t>
            </a:r>
            <a:r>
              <a:rPr lang="en-US" dirty="0"/>
              <a:t> </a:t>
            </a:r>
            <a:r>
              <a:rPr lang="en-US" dirty="0" err="1"/>
              <a:t>sau</a:t>
            </a:r>
            <a:r>
              <a:rPr lang="en-US" dirty="0"/>
              <a:t> can </a:t>
            </a:r>
            <a:r>
              <a:rPr lang="en-US" dirty="0" err="1"/>
              <a:t>thiệp</a:t>
            </a:r>
            <a:r>
              <a:rPr lang="en-US" dirty="0"/>
              <a:t> </a:t>
            </a:r>
            <a:r>
              <a:rPr lang="en-US" dirty="0" err="1"/>
              <a:t>ngắn</a:t>
            </a:r>
            <a:r>
              <a:rPr lang="en-US" dirty="0"/>
              <a:t> </a:t>
            </a:r>
          </a:p>
          <a:p>
            <a:r>
              <a:rPr lang="en-US" dirty="0"/>
              <a:t>- </a:t>
            </a:r>
            <a:r>
              <a:rPr lang="en-US" dirty="0" err="1"/>
              <a:t>tác</a:t>
            </a:r>
            <a:r>
              <a:rPr lang="en-US" dirty="0"/>
              <a:t> </a:t>
            </a:r>
            <a:r>
              <a:rPr lang="en-US" dirty="0" err="1"/>
              <a:t>dụng</a:t>
            </a:r>
            <a:r>
              <a:rPr lang="en-US" dirty="0"/>
              <a:t> </a:t>
            </a:r>
            <a:r>
              <a:rPr lang="en-US" dirty="0" err="1"/>
              <a:t>phụ</a:t>
            </a:r>
            <a:r>
              <a:rPr lang="en-US" dirty="0"/>
              <a:t> </a:t>
            </a:r>
            <a:r>
              <a:rPr lang="en-US" dirty="0" err="1"/>
              <a:t>sau</a:t>
            </a:r>
            <a:r>
              <a:rPr lang="en-US" dirty="0"/>
              <a:t> can </a:t>
            </a:r>
            <a:r>
              <a:rPr lang="en-US" dirty="0" err="1"/>
              <a:t>thiệp</a:t>
            </a:r>
            <a:r>
              <a:rPr lang="en-US" dirty="0"/>
              <a:t> </a:t>
            </a:r>
            <a:r>
              <a:rPr lang="en-US" dirty="0" err="1"/>
              <a:t>ít</a:t>
            </a:r>
            <a:r>
              <a:rPr lang="en-US" dirty="0"/>
              <a:t> ( </a:t>
            </a:r>
            <a:r>
              <a:rPr lang="en-US" dirty="0" err="1"/>
              <a:t>ít</a:t>
            </a:r>
            <a:r>
              <a:rPr lang="en-US" dirty="0"/>
              <a:t> </a:t>
            </a:r>
            <a:r>
              <a:rPr lang="en-US" dirty="0" err="1"/>
              <a:t>đau</a:t>
            </a:r>
            <a:r>
              <a:rPr lang="en-US" dirty="0"/>
              <a:t>, </a:t>
            </a:r>
            <a:r>
              <a:rPr lang="en-US" dirty="0" err="1"/>
              <a:t>bỏng</a:t>
            </a:r>
            <a:r>
              <a:rPr lang="en-US" dirty="0"/>
              <a:t> </a:t>
            </a:r>
            <a:r>
              <a:rPr lang="en-US" dirty="0" err="1"/>
              <a:t>rát</a:t>
            </a:r>
            <a:r>
              <a:rPr lang="en-US" dirty="0"/>
              <a:t>), </a:t>
            </a:r>
            <a:r>
              <a:rPr lang="en-US" dirty="0" err="1"/>
              <a:t>sớm</a:t>
            </a:r>
            <a:r>
              <a:rPr lang="en-US" dirty="0"/>
              <a:t> </a:t>
            </a:r>
            <a:r>
              <a:rPr lang="en-US" dirty="0" err="1"/>
              <a:t>trở</a:t>
            </a:r>
            <a:r>
              <a:rPr lang="en-US" dirty="0"/>
              <a:t> </a:t>
            </a:r>
            <a:r>
              <a:rPr lang="en-US" dirty="0" err="1"/>
              <a:t>về</a:t>
            </a:r>
            <a:r>
              <a:rPr lang="en-US" dirty="0"/>
              <a:t> </a:t>
            </a:r>
            <a:r>
              <a:rPr lang="en-US" dirty="0" err="1"/>
              <a:t>bình</a:t>
            </a:r>
            <a:r>
              <a:rPr lang="en-US" dirty="0"/>
              <a:t> </a:t>
            </a:r>
            <a:r>
              <a:rPr lang="en-US" dirty="0" err="1"/>
              <a:t>th</a:t>
            </a:r>
            <a:r>
              <a:rPr lang="vi-VN" dirty="0"/>
              <a:t>ư</a:t>
            </a:r>
            <a:r>
              <a:rPr lang="en-US" dirty="0" err="1"/>
              <a:t>ơng</a:t>
            </a:r>
            <a:r>
              <a:rPr lang="en-US" dirty="0"/>
              <a:t> </a:t>
            </a:r>
          </a:p>
          <a:p>
            <a:r>
              <a:rPr lang="en-US" dirty="0"/>
              <a:t>- </a:t>
            </a:r>
            <a:r>
              <a:rPr lang="en-US" dirty="0" err="1"/>
              <a:t>rẻ</a:t>
            </a:r>
            <a:r>
              <a:rPr lang="en-US" dirty="0"/>
              <a:t> h</a:t>
            </a:r>
            <a:r>
              <a:rPr lang="vi-VN" dirty="0"/>
              <a:t>ơ</a:t>
            </a:r>
            <a:r>
              <a:rPr lang="en-US" dirty="0"/>
              <a:t>n </a:t>
            </a:r>
            <a:r>
              <a:rPr lang="en-US" dirty="0" err="1"/>
              <a:t>phẫu</a:t>
            </a:r>
            <a:r>
              <a:rPr lang="en-US" dirty="0"/>
              <a:t> </a:t>
            </a:r>
            <a:r>
              <a:rPr lang="en-US" dirty="0" err="1"/>
              <a:t>thuật</a:t>
            </a:r>
            <a:r>
              <a:rPr lang="en-US" dirty="0"/>
              <a:t> </a:t>
            </a:r>
            <a:r>
              <a:rPr lang="en-US" dirty="0" err="1"/>
              <a:t>và</a:t>
            </a:r>
            <a:r>
              <a:rPr lang="en-US" dirty="0"/>
              <a:t> can </a:t>
            </a:r>
            <a:r>
              <a:rPr lang="en-US" dirty="0" err="1"/>
              <a:t>thiệp</a:t>
            </a:r>
            <a:r>
              <a:rPr lang="en-US" dirty="0"/>
              <a:t> </a:t>
            </a:r>
            <a:r>
              <a:rPr lang="en-US" dirty="0" err="1"/>
              <a:t>nhiệt</a:t>
            </a:r>
            <a:r>
              <a:rPr lang="en-US" dirty="0"/>
              <a:t> </a:t>
            </a:r>
            <a:r>
              <a:rPr lang="en-US" dirty="0" err="1"/>
              <a:t>nội</a:t>
            </a:r>
            <a:r>
              <a:rPr lang="en-US" dirty="0"/>
              <a:t> </a:t>
            </a:r>
            <a:r>
              <a:rPr lang="en-US" dirty="0" err="1"/>
              <a:t>mạch</a:t>
            </a:r>
            <a:r>
              <a:rPr lang="en-US" dirty="0"/>
              <a:t> </a:t>
            </a:r>
          </a:p>
        </p:txBody>
      </p:sp>
    </p:spTree>
    <p:extLst>
      <p:ext uri="{BB962C8B-B14F-4D97-AF65-F5344CB8AC3E}">
        <p14:creationId xmlns:p14="http://schemas.microsoft.com/office/powerpoint/2010/main" val="272483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91CF-8DFA-4AB1-A039-80A9FD19CF95}"/>
              </a:ext>
            </a:extLst>
          </p:cNvPr>
          <p:cNvSpPr>
            <a:spLocks noGrp="1"/>
          </p:cNvSpPr>
          <p:nvPr>
            <p:ph type="title"/>
          </p:nvPr>
        </p:nvSpPr>
        <p:spPr/>
        <p:txBody>
          <a:bodyPr/>
          <a:lstStyle/>
          <a:p>
            <a:r>
              <a:rPr lang="en-US" dirty="0"/>
              <a:t>Can </a:t>
            </a:r>
            <a:r>
              <a:rPr lang="en-US" dirty="0" err="1"/>
              <a:t>thiệp</a:t>
            </a:r>
            <a:r>
              <a:rPr lang="en-US" dirty="0"/>
              <a:t> </a:t>
            </a:r>
            <a:r>
              <a:rPr lang="en-US" dirty="0" err="1"/>
              <a:t>bằng</a:t>
            </a:r>
            <a:r>
              <a:rPr lang="en-US" dirty="0"/>
              <a:t> </a:t>
            </a:r>
            <a:r>
              <a:rPr lang="en-US" dirty="0" err="1"/>
              <a:t>tiêm</a:t>
            </a:r>
            <a:r>
              <a:rPr lang="en-US" dirty="0"/>
              <a:t> x</a:t>
            </a:r>
            <a:r>
              <a:rPr lang="vi-VN" dirty="0"/>
              <a:t>ơ</a:t>
            </a:r>
            <a:endParaRPr lang="en-US" dirty="0"/>
          </a:p>
        </p:txBody>
      </p:sp>
      <p:sp>
        <p:nvSpPr>
          <p:cNvPr id="3" name="Content Placeholder 2">
            <a:extLst>
              <a:ext uri="{FF2B5EF4-FFF2-40B4-BE49-F238E27FC236}">
                <a16:creationId xmlns:a16="http://schemas.microsoft.com/office/drawing/2014/main" id="{A47FD7EC-440F-4226-A211-84DE1F69EA61}"/>
              </a:ext>
            </a:extLst>
          </p:cNvPr>
          <p:cNvSpPr>
            <a:spLocks noGrp="1"/>
          </p:cNvSpPr>
          <p:nvPr>
            <p:ph idx="1"/>
          </p:nvPr>
        </p:nvSpPr>
        <p:spPr/>
        <p:txBody>
          <a:bodyPr/>
          <a:lstStyle/>
          <a:p>
            <a:r>
              <a:rPr lang="en-US" dirty="0"/>
              <a:t>NGUYÊN LÝ :</a:t>
            </a:r>
          </a:p>
          <a:p>
            <a:r>
              <a:rPr lang="en-US" dirty="0"/>
              <a:t>- </a:t>
            </a:r>
            <a:r>
              <a:rPr lang="en-US" dirty="0" err="1"/>
              <a:t>Tiêm</a:t>
            </a:r>
            <a:r>
              <a:rPr lang="en-US" dirty="0"/>
              <a:t> </a:t>
            </a:r>
            <a:r>
              <a:rPr lang="en-US" dirty="0" err="1"/>
              <a:t>một</a:t>
            </a:r>
            <a:r>
              <a:rPr lang="en-US" dirty="0"/>
              <a:t> </a:t>
            </a:r>
            <a:r>
              <a:rPr lang="en-US" dirty="0" err="1"/>
              <a:t>chất</a:t>
            </a:r>
            <a:r>
              <a:rPr lang="en-US" dirty="0"/>
              <a:t> x</a:t>
            </a:r>
            <a:r>
              <a:rPr lang="vi-VN" dirty="0"/>
              <a:t>ơ</a:t>
            </a:r>
            <a:r>
              <a:rPr lang="en-US" dirty="0"/>
              <a:t> </a:t>
            </a:r>
            <a:r>
              <a:rPr lang="en-US" dirty="0" err="1"/>
              <a:t>vào</a:t>
            </a:r>
            <a:r>
              <a:rPr lang="en-US" dirty="0"/>
              <a:t> </a:t>
            </a:r>
            <a:r>
              <a:rPr lang="en-US" dirty="0" err="1"/>
              <a:t>trong</a:t>
            </a:r>
            <a:r>
              <a:rPr lang="en-US" dirty="0"/>
              <a:t> </a:t>
            </a:r>
            <a:r>
              <a:rPr lang="en-US" dirty="0" err="1"/>
              <a:t>tĩnh</a:t>
            </a:r>
            <a:r>
              <a:rPr lang="en-US" dirty="0"/>
              <a:t> </a:t>
            </a:r>
            <a:r>
              <a:rPr lang="en-US" dirty="0" err="1"/>
              <a:t>mạch</a:t>
            </a:r>
            <a:r>
              <a:rPr lang="en-US" dirty="0"/>
              <a:t> </a:t>
            </a:r>
            <a:r>
              <a:rPr lang="en-US" dirty="0" err="1"/>
              <a:t>nông</a:t>
            </a:r>
            <a:r>
              <a:rPr lang="en-US" dirty="0"/>
              <a:t>. </a:t>
            </a:r>
            <a:r>
              <a:rPr lang="en-US" dirty="0" err="1"/>
              <a:t>Chất</a:t>
            </a:r>
            <a:r>
              <a:rPr lang="en-US" dirty="0"/>
              <a:t> </a:t>
            </a:r>
            <a:r>
              <a:rPr lang="en-US" dirty="0" err="1"/>
              <a:t>này</a:t>
            </a:r>
            <a:r>
              <a:rPr lang="en-US" dirty="0"/>
              <a:t> </a:t>
            </a:r>
            <a:r>
              <a:rPr lang="en-US" dirty="0" err="1"/>
              <a:t>gây</a:t>
            </a:r>
            <a:r>
              <a:rPr lang="en-US" dirty="0"/>
              <a:t> </a:t>
            </a:r>
            <a:r>
              <a:rPr lang="en-US" dirty="0" err="1"/>
              <a:t>tổn</a:t>
            </a:r>
            <a:r>
              <a:rPr lang="en-US" dirty="0"/>
              <a:t> </a:t>
            </a:r>
            <a:r>
              <a:rPr lang="en-US" dirty="0" err="1"/>
              <a:t>th</a:t>
            </a:r>
            <a:r>
              <a:rPr lang="vi-VN" dirty="0"/>
              <a:t>ư</a:t>
            </a:r>
            <a:r>
              <a:rPr lang="en-US" dirty="0" err="1"/>
              <a:t>ơng</a:t>
            </a:r>
            <a:r>
              <a:rPr lang="en-US" dirty="0"/>
              <a:t> </a:t>
            </a:r>
            <a:r>
              <a:rPr lang="en-US" dirty="0" err="1"/>
              <a:t>nội</a:t>
            </a:r>
            <a:r>
              <a:rPr lang="en-US" dirty="0"/>
              <a:t> </a:t>
            </a:r>
            <a:r>
              <a:rPr lang="en-US" dirty="0" err="1"/>
              <a:t>mạc</a:t>
            </a:r>
            <a:r>
              <a:rPr lang="en-US" dirty="0"/>
              <a:t> </a:t>
            </a:r>
            <a:r>
              <a:rPr lang="en-US" dirty="0" err="1"/>
              <a:t>và</a:t>
            </a:r>
            <a:r>
              <a:rPr lang="en-US" dirty="0"/>
              <a:t> </a:t>
            </a:r>
            <a:r>
              <a:rPr lang="en-US" dirty="0" err="1"/>
              <a:t>thành</a:t>
            </a:r>
            <a:r>
              <a:rPr lang="en-US" dirty="0"/>
              <a:t> </a:t>
            </a:r>
            <a:r>
              <a:rPr lang="en-US" dirty="0" err="1"/>
              <a:t>phần</a:t>
            </a:r>
            <a:r>
              <a:rPr lang="en-US" dirty="0"/>
              <a:t> </a:t>
            </a:r>
            <a:r>
              <a:rPr lang="en-US" dirty="0" err="1"/>
              <a:t>lân</a:t>
            </a:r>
            <a:r>
              <a:rPr lang="en-US" dirty="0"/>
              <a:t> </a:t>
            </a:r>
            <a:r>
              <a:rPr lang="en-US" dirty="0" err="1"/>
              <a:t>cận</a:t>
            </a:r>
            <a:r>
              <a:rPr lang="en-US" dirty="0"/>
              <a:t> </a:t>
            </a:r>
            <a:r>
              <a:rPr lang="en-US" dirty="0" err="1"/>
              <a:t>của</a:t>
            </a:r>
            <a:r>
              <a:rPr lang="en-US" dirty="0"/>
              <a:t> </a:t>
            </a:r>
            <a:r>
              <a:rPr lang="en-US" dirty="0" err="1"/>
              <a:t>lớp</a:t>
            </a:r>
            <a:r>
              <a:rPr lang="en-US" dirty="0"/>
              <a:t> </a:t>
            </a:r>
            <a:r>
              <a:rPr lang="en-US" dirty="0" err="1"/>
              <a:t>trung</a:t>
            </a:r>
            <a:r>
              <a:rPr lang="en-US" dirty="0"/>
              <a:t> </a:t>
            </a:r>
            <a:r>
              <a:rPr lang="en-US" dirty="0" err="1"/>
              <a:t>mạc</a:t>
            </a:r>
            <a:r>
              <a:rPr lang="en-US" dirty="0"/>
              <a:t>, </a:t>
            </a:r>
            <a:r>
              <a:rPr lang="en-US" dirty="0" err="1"/>
              <a:t>dẫn</a:t>
            </a:r>
            <a:r>
              <a:rPr lang="en-US" dirty="0"/>
              <a:t> </a:t>
            </a:r>
            <a:r>
              <a:rPr lang="en-US" dirty="0" err="1"/>
              <a:t>đến</a:t>
            </a:r>
            <a:r>
              <a:rPr lang="en-US" dirty="0"/>
              <a:t> </a:t>
            </a:r>
            <a:r>
              <a:rPr lang="en-US" dirty="0" err="1"/>
              <a:t>hình</a:t>
            </a:r>
            <a:r>
              <a:rPr lang="en-US" dirty="0"/>
              <a:t> </a:t>
            </a:r>
            <a:r>
              <a:rPr lang="en-US" dirty="0" err="1"/>
              <a:t>thành</a:t>
            </a:r>
            <a:r>
              <a:rPr lang="en-US" dirty="0"/>
              <a:t> </a:t>
            </a:r>
            <a:r>
              <a:rPr lang="en-US" dirty="0" err="1"/>
              <a:t>huyết</a:t>
            </a:r>
            <a:r>
              <a:rPr lang="en-US" dirty="0"/>
              <a:t> </a:t>
            </a:r>
            <a:r>
              <a:rPr lang="en-US" dirty="0" err="1"/>
              <a:t>khối</a:t>
            </a:r>
            <a:r>
              <a:rPr lang="en-US" dirty="0"/>
              <a:t> </a:t>
            </a:r>
            <a:r>
              <a:rPr lang="en-US" dirty="0" err="1"/>
              <a:t>làm</a:t>
            </a:r>
            <a:r>
              <a:rPr lang="en-US" dirty="0"/>
              <a:t> </a:t>
            </a:r>
            <a:r>
              <a:rPr lang="en-US" dirty="0" err="1"/>
              <a:t>tắc</a:t>
            </a:r>
            <a:r>
              <a:rPr lang="en-US" dirty="0"/>
              <a:t> long </a:t>
            </a:r>
            <a:r>
              <a:rPr lang="en-US" dirty="0" err="1"/>
              <a:t>tĩnh</a:t>
            </a:r>
            <a:r>
              <a:rPr lang="en-US" dirty="0"/>
              <a:t> </a:t>
            </a:r>
            <a:r>
              <a:rPr lang="en-US" dirty="0" err="1"/>
              <a:t>mạch</a:t>
            </a:r>
            <a:r>
              <a:rPr lang="en-US" dirty="0"/>
              <a:t> </a:t>
            </a:r>
            <a:r>
              <a:rPr lang="en-US" dirty="0" err="1"/>
              <a:t>bị</a:t>
            </a:r>
            <a:r>
              <a:rPr lang="en-US" dirty="0"/>
              <a:t> </a:t>
            </a:r>
            <a:r>
              <a:rPr lang="en-US" dirty="0" err="1"/>
              <a:t>suy</a:t>
            </a:r>
            <a:r>
              <a:rPr lang="en-US" dirty="0"/>
              <a:t>.</a:t>
            </a:r>
          </a:p>
          <a:p>
            <a:r>
              <a:rPr lang="en-US" dirty="0"/>
              <a:t>CHỈ ĐỊNH :</a:t>
            </a:r>
          </a:p>
          <a:p>
            <a:r>
              <a:rPr lang="en-US" dirty="0"/>
              <a:t>- </a:t>
            </a:r>
            <a:r>
              <a:rPr lang="en-US" dirty="0" err="1"/>
              <a:t>suy</a:t>
            </a:r>
            <a:r>
              <a:rPr lang="en-US" dirty="0"/>
              <a:t> than </a:t>
            </a:r>
            <a:r>
              <a:rPr lang="en-US" dirty="0" err="1"/>
              <a:t>tĩnh</a:t>
            </a:r>
            <a:r>
              <a:rPr lang="en-US" dirty="0"/>
              <a:t> </a:t>
            </a:r>
            <a:r>
              <a:rPr lang="en-US" dirty="0" err="1"/>
              <a:t>mạch</a:t>
            </a:r>
            <a:r>
              <a:rPr lang="en-US" dirty="0"/>
              <a:t> </a:t>
            </a:r>
            <a:r>
              <a:rPr lang="en-US" dirty="0" err="1"/>
              <a:t>hiển</a:t>
            </a:r>
            <a:r>
              <a:rPr lang="en-US" dirty="0"/>
              <a:t>, </a:t>
            </a:r>
            <a:r>
              <a:rPr lang="en-US" dirty="0" err="1"/>
              <a:t>với</a:t>
            </a:r>
            <a:r>
              <a:rPr lang="en-US" dirty="0"/>
              <a:t> </a:t>
            </a:r>
            <a:r>
              <a:rPr lang="en-US" dirty="0" err="1"/>
              <a:t>điều</a:t>
            </a:r>
            <a:r>
              <a:rPr lang="en-US" dirty="0"/>
              <a:t> </a:t>
            </a:r>
            <a:r>
              <a:rPr lang="en-US" dirty="0" err="1"/>
              <a:t>kiện</a:t>
            </a:r>
            <a:r>
              <a:rPr lang="en-US" dirty="0"/>
              <a:t> </a:t>
            </a:r>
            <a:r>
              <a:rPr lang="en-US" dirty="0" err="1"/>
              <a:t>tĩnh</a:t>
            </a:r>
            <a:r>
              <a:rPr lang="en-US" dirty="0"/>
              <a:t> </a:t>
            </a:r>
            <a:r>
              <a:rPr lang="en-US" dirty="0" err="1"/>
              <a:t>mạch</a:t>
            </a:r>
            <a:r>
              <a:rPr lang="en-US" dirty="0"/>
              <a:t> </a:t>
            </a:r>
            <a:r>
              <a:rPr lang="en-US" dirty="0" err="1"/>
              <a:t>giãn</a:t>
            </a:r>
            <a:r>
              <a:rPr lang="en-US" dirty="0"/>
              <a:t> </a:t>
            </a:r>
            <a:r>
              <a:rPr lang="en-US" dirty="0" err="1"/>
              <a:t>không</a:t>
            </a:r>
            <a:r>
              <a:rPr lang="en-US" dirty="0"/>
              <a:t> </a:t>
            </a:r>
            <a:r>
              <a:rPr lang="en-US" dirty="0" err="1"/>
              <a:t>quá</a:t>
            </a:r>
            <a:r>
              <a:rPr lang="en-US" dirty="0"/>
              <a:t> 1cm </a:t>
            </a:r>
          </a:p>
          <a:p>
            <a:r>
              <a:rPr lang="en-US" dirty="0"/>
              <a:t>- </a:t>
            </a:r>
            <a:r>
              <a:rPr lang="en-US" dirty="0" err="1"/>
              <a:t>suy</a:t>
            </a:r>
            <a:r>
              <a:rPr lang="en-US" dirty="0"/>
              <a:t> </a:t>
            </a:r>
            <a:r>
              <a:rPr lang="en-US" dirty="0" err="1"/>
              <a:t>các</a:t>
            </a:r>
            <a:r>
              <a:rPr lang="en-US" dirty="0"/>
              <a:t> </a:t>
            </a:r>
            <a:r>
              <a:rPr lang="en-US" dirty="0" err="1"/>
              <a:t>tĩnh</a:t>
            </a:r>
            <a:r>
              <a:rPr lang="en-US" dirty="0"/>
              <a:t> </a:t>
            </a:r>
            <a:r>
              <a:rPr lang="en-US" dirty="0" err="1"/>
              <a:t>mạch</a:t>
            </a:r>
            <a:r>
              <a:rPr lang="en-US" dirty="0"/>
              <a:t> </a:t>
            </a:r>
            <a:r>
              <a:rPr lang="en-US" dirty="0" err="1"/>
              <a:t>xuyên</a:t>
            </a:r>
            <a:r>
              <a:rPr lang="en-US" dirty="0"/>
              <a:t>, </a:t>
            </a:r>
            <a:r>
              <a:rPr lang="en-US" dirty="0" err="1"/>
              <a:t>có</a:t>
            </a:r>
            <a:r>
              <a:rPr lang="en-US" dirty="0"/>
              <a:t> </a:t>
            </a:r>
            <a:r>
              <a:rPr lang="en-US" dirty="0" err="1"/>
              <a:t>thể</a:t>
            </a:r>
            <a:r>
              <a:rPr lang="en-US" dirty="0"/>
              <a:t> </a:t>
            </a:r>
            <a:r>
              <a:rPr lang="en-US" dirty="0" err="1"/>
              <a:t>gây</a:t>
            </a:r>
            <a:r>
              <a:rPr lang="en-US" dirty="0"/>
              <a:t> </a:t>
            </a:r>
            <a:r>
              <a:rPr lang="en-US" dirty="0" err="1"/>
              <a:t>giãn</a:t>
            </a:r>
            <a:r>
              <a:rPr lang="en-US" dirty="0"/>
              <a:t> </a:t>
            </a:r>
            <a:r>
              <a:rPr lang="en-US" dirty="0" err="1"/>
              <a:t>tĩnh</a:t>
            </a:r>
            <a:r>
              <a:rPr lang="en-US" dirty="0"/>
              <a:t> </a:t>
            </a:r>
            <a:r>
              <a:rPr lang="en-US" dirty="0" err="1"/>
              <a:t>mạch</a:t>
            </a:r>
            <a:r>
              <a:rPr lang="en-US" dirty="0"/>
              <a:t> </a:t>
            </a:r>
            <a:r>
              <a:rPr lang="en-US" dirty="0" err="1"/>
              <a:t>nếu</a:t>
            </a:r>
            <a:r>
              <a:rPr lang="en-US" dirty="0"/>
              <a:t> </a:t>
            </a:r>
            <a:r>
              <a:rPr lang="en-US" dirty="0" err="1"/>
              <a:t>không</a:t>
            </a:r>
            <a:r>
              <a:rPr lang="en-US" dirty="0"/>
              <a:t> </a:t>
            </a:r>
            <a:r>
              <a:rPr lang="en-US" dirty="0" err="1"/>
              <a:t>điều</a:t>
            </a:r>
            <a:r>
              <a:rPr lang="en-US" dirty="0"/>
              <a:t> </a:t>
            </a:r>
            <a:r>
              <a:rPr lang="en-US" dirty="0" err="1"/>
              <a:t>trị</a:t>
            </a:r>
            <a:r>
              <a:rPr lang="en-US" dirty="0"/>
              <a:t> </a:t>
            </a:r>
          </a:p>
          <a:p>
            <a:r>
              <a:rPr lang="en-US" dirty="0"/>
              <a:t>- </a:t>
            </a:r>
            <a:r>
              <a:rPr lang="en-US" dirty="0" err="1"/>
              <a:t>giãn</a:t>
            </a:r>
            <a:r>
              <a:rPr lang="en-US" dirty="0"/>
              <a:t> </a:t>
            </a:r>
            <a:r>
              <a:rPr lang="en-US" dirty="0" err="1"/>
              <a:t>các</a:t>
            </a:r>
            <a:r>
              <a:rPr lang="en-US" dirty="0"/>
              <a:t> </a:t>
            </a:r>
            <a:r>
              <a:rPr lang="en-US" dirty="0" err="1"/>
              <a:t>tĩnh</a:t>
            </a:r>
            <a:r>
              <a:rPr lang="en-US" dirty="0"/>
              <a:t> </a:t>
            </a:r>
            <a:r>
              <a:rPr lang="en-US" dirty="0" err="1"/>
              <a:t>mạch</a:t>
            </a:r>
            <a:r>
              <a:rPr lang="en-US" dirty="0"/>
              <a:t> </a:t>
            </a:r>
            <a:r>
              <a:rPr lang="en-US" dirty="0" err="1"/>
              <a:t>bàng</a:t>
            </a:r>
            <a:r>
              <a:rPr lang="en-US" dirty="0"/>
              <a:t> </a:t>
            </a:r>
            <a:r>
              <a:rPr lang="en-US" dirty="0" err="1"/>
              <a:t>hệ</a:t>
            </a:r>
            <a:r>
              <a:rPr lang="en-US" dirty="0"/>
              <a:t> </a:t>
            </a:r>
            <a:r>
              <a:rPr lang="en-US" dirty="0" err="1"/>
              <a:t>của</a:t>
            </a:r>
            <a:r>
              <a:rPr lang="en-US" dirty="0"/>
              <a:t> </a:t>
            </a:r>
            <a:r>
              <a:rPr lang="en-US" dirty="0" err="1"/>
              <a:t>tĩnh</a:t>
            </a:r>
            <a:r>
              <a:rPr lang="en-US" dirty="0"/>
              <a:t> </a:t>
            </a:r>
            <a:r>
              <a:rPr lang="en-US" dirty="0" err="1"/>
              <a:t>mạch</a:t>
            </a:r>
            <a:r>
              <a:rPr lang="en-US" dirty="0"/>
              <a:t> </a:t>
            </a:r>
            <a:r>
              <a:rPr lang="en-US" dirty="0" err="1"/>
              <a:t>hiển</a:t>
            </a:r>
            <a:r>
              <a:rPr lang="en-US" dirty="0"/>
              <a:t>, </a:t>
            </a:r>
            <a:r>
              <a:rPr lang="en-US" dirty="0" err="1"/>
              <a:t>với</a:t>
            </a:r>
            <a:r>
              <a:rPr lang="en-US" dirty="0"/>
              <a:t> </a:t>
            </a:r>
            <a:r>
              <a:rPr lang="en-US" dirty="0" err="1"/>
              <a:t>điều</a:t>
            </a:r>
            <a:r>
              <a:rPr lang="en-US" dirty="0"/>
              <a:t> </a:t>
            </a:r>
            <a:r>
              <a:rPr lang="en-US" dirty="0" err="1"/>
              <a:t>kiện</a:t>
            </a:r>
            <a:r>
              <a:rPr lang="en-US" dirty="0"/>
              <a:t> </a:t>
            </a:r>
            <a:r>
              <a:rPr lang="en-US" dirty="0" err="1"/>
              <a:t>đã</a:t>
            </a:r>
            <a:r>
              <a:rPr lang="en-US" dirty="0"/>
              <a:t> </a:t>
            </a:r>
            <a:r>
              <a:rPr lang="en-US" dirty="0" err="1"/>
              <a:t>điều</a:t>
            </a:r>
            <a:r>
              <a:rPr lang="en-US" dirty="0"/>
              <a:t> </a:t>
            </a:r>
            <a:r>
              <a:rPr lang="en-US" dirty="0" err="1"/>
              <a:t>trị</a:t>
            </a:r>
            <a:r>
              <a:rPr lang="en-US" dirty="0"/>
              <a:t> </a:t>
            </a:r>
            <a:r>
              <a:rPr lang="en-US" dirty="0" err="1"/>
              <a:t>tĩnh</a:t>
            </a:r>
            <a:r>
              <a:rPr lang="en-US" dirty="0"/>
              <a:t> </a:t>
            </a:r>
            <a:r>
              <a:rPr lang="en-US" dirty="0" err="1"/>
              <a:t>trạng</a:t>
            </a:r>
            <a:r>
              <a:rPr lang="en-US" dirty="0"/>
              <a:t> </a:t>
            </a:r>
            <a:r>
              <a:rPr lang="en-US" dirty="0" err="1"/>
              <a:t>giãn</a:t>
            </a:r>
            <a:r>
              <a:rPr lang="en-US" dirty="0"/>
              <a:t> </a:t>
            </a:r>
            <a:r>
              <a:rPr lang="en-US" dirty="0" err="1"/>
              <a:t>và</a:t>
            </a:r>
            <a:r>
              <a:rPr lang="en-US" dirty="0"/>
              <a:t> </a:t>
            </a:r>
            <a:r>
              <a:rPr lang="en-US" dirty="0" err="1"/>
              <a:t>suy</a:t>
            </a:r>
            <a:r>
              <a:rPr lang="en-US" dirty="0"/>
              <a:t> </a:t>
            </a:r>
            <a:r>
              <a:rPr lang="en-US" dirty="0" err="1"/>
              <a:t>của</a:t>
            </a:r>
            <a:r>
              <a:rPr lang="en-US" dirty="0"/>
              <a:t> </a:t>
            </a:r>
            <a:r>
              <a:rPr lang="en-US" dirty="0" err="1"/>
              <a:t>hệ</a:t>
            </a:r>
            <a:r>
              <a:rPr lang="en-US" dirty="0"/>
              <a:t> </a:t>
            </a:r>
            <a:r>
              <a:rPr lang="en-US" dirty="0" err="1"/>
              <a:t>tĩnh</a:t>
            </a:r>
            <a:r>
              <a:rPr lang="en-US" dirty="0"/>
              <a:t> </a:t>
            </a:r>
            <a:r>
              <a:rPr lang="en-US" dirty="0" err="1"/>
              <a:t>mạch</a:t>
            </a:r>
            <a:r>
              <a:rPr lang="en-US" dirty="0"/>
              <a:t> </a:t>
            </a:r>
            <a:r>
              <a:rPr lang="en-US" dirty="0" err="1"/>
              <a:t>hiển</a:t>
            </a:r>
            <a:r>
              <a:rPr lang="en-US" dirty="0"/>
              <a:t> </a:t>
            </a:r>
            <a:r>
              <a:rPr lang="en-US" dirty="0" err="1"/>
              <a:t>đó</a:t>
            </a:r>
            <a:r>
              <a:rPr lang="en-US" dirty="0"/>
              <a:t> </a:t>
            </a:r>
          </a:p>
          <a:p>
            <a:endParaRPr lang="en-US" dirty="0"/>
          </a:p>
        </p:txBody>
      </p:sp>
    </p:spTree>
    <p:extLst>
      <p:ext uri="{BB962C8B-B14F-4D97-AF65-F5344CB8AC3E}">
        <p14:creationId xmlns:p14="http://schemas.microsoft.com/office/powerpoint/2010/main" val="865471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42B73-E7D6-4561-8BFC-EEAD11EBF53C}"/>
              </a:ext>
            </a:extLst>
          </p:cNvPr>
          <p:cNvSpPr>
            <a:spLocks noGrp="1"/>
          </p:cNvSpPr>
          <p:nvPr>
            <p:ph type="title"/>
          </p:nvPr>
        </p:nvSpPr>
        <p:spPr>
          <a:xfrm>
            <a:off x="878911" y="643468"/>
            <a:ext cx="3177847" cy="1674180"/>
          </a:xfrm>
        </p:spPr>
        <p:txBody>
          <a:bodyPr>
            <a:normAutofit/>
          </a:bodyPr>
          <a:lstStyle/>
          <a:p>
            <a:r>
              <a:rPr lang="en-US" sz="3700"/>
              <a:t>Điều trị ngoại khoa </a:t>
            </a:r>
            <a:br>
              <a:rPr lang="en-US" sz="3700"/>
            </a:br>
            <a:endParaRPr lang="en-US" sz="3700"/>
          </a:p>
        </p:txBody>
      </p:sp>
      <p:cxnSp>
        <p:nvCxnSpPr>
          <p:cNvPr id="73" name="Straight Connector 7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C5FBD8-E5C3-49A0-BC2B-4ACEB6F34D7C}"/>
              </a:ext>
            </a:extLst>
          </p:cNvPr>
          <p:cNvSpPr>
            <a:spLocks noGrp="1"/>
          </p:cNvSpPr>
          <p:nvPr>
            <p:ph idx="1"/>
          </p:nvPr>
        </p:nvSpPr>
        <p:spPr>
          <a:xfrm>
            <a:off x="858064" y="2639380"/>
            <a:ext cx="3205049" cy="3229714"/>
          </a:xfrm>
        </p:spPr>
        <p:txBody>
          <a:bodyPr>
            <a:normAutofit/>
          </a:bodyPr>
          <a:lstStyle/>
          <a:p>
            <a:r>
              <a:rPr lang="en-US" dirty="0"/>
              <a:t>1. PHẪU THUẬT STRIPPING:</a:t>
            </a:r>
          </a:p>
          <a:p>
            <a:r>
              <a:rPr lang="en-US" dirty="0" err="1"/>
              <a:t>Rút</a:t>
            </a:r>
            <a:r>
              <a:rPr lang="en-US" dirty="0"/>
              <a:t> </a:t>
            </a:r>
            <a:r>
              <a:rPr lang="en-US" dirty="0" err="1"/>
              <a:t>bỏ</a:t>
            </a:r>
            <a:r>
              <a:rPr lang="en-US" dirty="0"/>
              <a:t> </a:t>
            </a:r>
            <a:r>
              <a:rPr lang="en-US" dirty="0" err="1"/>
              <a:t>tĩnh</a:t>
            </a:r>
            <a:r>
              <a:rPr lang="en-US" dirty="0"/>
              <a:t> </a:t>
            </a:r>
            <a:r>
              <a:rPr lang="en-US" dirty="0" err="1"/>
              <a:t>mạch</a:t>
            </a:r>
            <a:r>
              <a:rPr lang="en-US" dirty="0"/>
              <a:t>, </a:t>
            </a:r>
            <a:r>
              <a:rPr lang="en-US" dirty="0" err="1"/>
              <a:t>dãn</a:t>
            </a:r>
            <a:r>
              <a:rPr lang="en-US" dirty="0"/>
              <a:t> </a:t>
            </a:r>
            <a:r>
              <a:rPr lang="en-US" dirty="0" err="1"/>
              <a:t>lớn</a:t>
            </a:r>
            <a:r>
              <a:rPr lang="en-US" dirty="0"/>
              <a:t>, </a:t>
            </a:r>
            <a:r>
              <a:rPr lang="en-US" dirty="0" err="1"/>
              <a:t>lấy</a:t>
            </a:r>
            <a:r>
              <a:rPr lang="en-US" dirty="0"/>
              <a:t> </a:t>
            </a:r>
            <a:r>
              <a:rPr lang="en-US" dirty="0" err="1"/>
              <a:t>máu</a:t>
            </a:r>
            <a:r>
              <a:rPr lang="en-US" dirty="0"/>
              <a:t> </a:t>
            </a:r>
            <a:r>
              <a:rPr lang="en-US" dirty="0" err="1"/>
              <a:t>đông</a:t>
            </a:r>
            <a:endParaRPr lang="en-US" dirty="0"/>
          </a:p>
          <a:p>
            <a:r>
              <a:rPr lang="en-US" dirty="0"/>
              <a:t>- </a:t>
            </a:r>
            <a:r>
              <a:rPr lang="en-US" dirty="0" err="1"/>
              <a:t>chỉ</a:t>
            </a:r>
            <a:r>
              <a:rPr lang="en-US" dirty="0"/>
              <a:t> </a:t>
            </a:r>
            <a:r>
              <a:rPr lang="en-US" dirty="0" err="1"/>
              <a:t>định</a:t>
            </a:r>
            <a:r>
              <a:rPr lang="en-US" dirty="0"/>
              <a:t> : </a:t>
            </a:r>
            <a:r>
              <a:rPr lang="en-US" dirty="0" err="1"/>
              <a:t>Độ</a:t>
            </a:r>
            <a:r>
              <a:rPr lang="en-US" dirty="0"/>
              <a:t>  IV-VI (CEAP)</a:t>
            </a:r>
          </a:p>
          <a:p>
            <a:endParaRPr lang="en-US" dirty="0"/>
          </a:p>
        </p:txBody>
      </p:sp>
      <p:pic>
        <p:nvPicPr>
          <p:cNvPr id="3074" name="Picture 2" descr="Suy van tĩnh mạch chi dưới: lựa chọn phương pháp điều trị phù hợp theo phân  độ">
            <a:extLst>
              <a:ext uri="{FF2B5EF4-FFF2-40B4-BE49-F238E27FC236}">
                <a16:creationId xmlns:a16="http://schemas.microsoft.com/office/drawing/2014/main" id="{3CA8A73C-8F5F-4E5A-90D7-36C552DCD9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3447" y="1308379"/>
            <a:ext cx="6892560" cy="3895794"/>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2954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ED4E5-C9C5-43DB-B243-D03A751D1E0B}"/>
              </a:ext>
            </a:extLst>
          </p:cNvPr>
          <p:cNvSpPr>
            <a:spLocks noGrp="1"/>
          </p:cNvSpPr>
          <p:nvPr>
            <p:ph type="title"/>
          </p:nvPr>
        </p:nvSpPr>
        <p:spPr>
          <a:xfrm>
            <a:off x="878911" y="643468"/>
            <a:ext cx="3177847" cy="1674180"/>
          </a:xfrm>
        </p:spPr>
        <p:txBody>
          <a:bodyPr>
            <a:normAutofit/>
          </a:bodyPr>
          <a:lstStyle/>
          <a:p>
            <a:r>
              <a:rPr lang="en-US" sz="4000"/>
              <a:t>Điều trị ngoại khoa </a:t>
            </a:r>
          </a:p>
        </p:txBody>
      </p:sp>
      <p:cxnSp>
        <p:nvCxnSpPr>
          <p:cNvPr id="75" name="Straight Connector 7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E8B4FECE-8C2B-4E0F-83BA-E02A09A9685D}"/>
              </a:ext>
            </a:extLst>
          </p:cNvPr>
          <p:cNvSpPr>
            <a:spLocks noGrp="1"/>
          </p:cNvSpPr>
          <p:nvPr>
            <p:ph idx="1"/>
          </p:nvPr>
        </p:nvSpPr>
        <p:spPr>
          <a:xfrm>
            <a:off x="858064" y="2639380"/>
            <a:ext cx="3205049" cy="3229714"/>
          </a:xfrm>
        </p:spPr>
        <p:txBody>
          <a:bodyPr>
            <a:normAutofit fontScale="92500"/>
          </a:bodyPr>
          <a:lstStyle/>
          <a:p>
            <a:r>
              <a:rPr lang="en-US" dirty="0"/>
              <a:t>2. PHẪU THUẬT CHIVA:</a:t>
            </a:r>
          </a:p>
          <a:p>
            <a:r>
              <a:rPr lang="en-US" dirty="0"/>
              <a:t>- </a:t>
            </a:r>
            <a:r>
              <a:rPr lang="en-US" dirty="0" err="1"/>
              <a:t>Dựa</a:t>
            </a:r>
            <a:r>
              <a:rPr lang="en-US" dirty="0"/>
              <a:t> </a:t>
            </a:r>
            <a:r>
              <a:rPr lang="en-US" dirty="0" err="1"/>
              <a:t>vào</a:t>
            </a:r>
            <a:r>
              <a:rPr lang="en-US" dirty="0"/>
              <a:t> </a:t>
            </a:r>
            <a:r>
              <a:rPr lang="en-US" dirty="0" err="1"/>
              <a:t>bản</a:t>
            </a:r>
            <a:r>
              <a:rPr lang="en-US" dirty="0"/>
              <a:t> </a:t>
            </a:r>
            <a:r>
              <a:rPr lang="en-US" dirty="0" err="1"/>
              <a:t>đồ</a:t>
            </a:r>
            <a:r>
              <a:rPr lang="en-US" dirty="0"/>
              <a:t> </a:t>
            </a:r>
            <a:r>
              <a:rPr lang="en-US" dirty="0" err="1"/>
              <a:t>tĩnh</a:t>
            </a:r>
            <a:r>
              <a:rPr lang="en-US" dirty="0"/>
              <a:t> </a:t>
            </a:r>
            <a:r>
              <a:rPr lang="en-US" dirty="0" err="1"/>
              <a:t>mạch</a:t>
            </a:r>
            <a:r>
              <a:rPr lang="en-US" dirty="0"/>
              <a:t> chi d</a:t>
            </a:r>
            <a:r>
              <a:rPr lang="vi-VN" dirty="0"/>
              <a:t>ư</a:t>
            </a:r>
            <a:r>
              <a:rPr lang="en-US" dirty="0" err="1"/>
              <a:t>ới</a:t>
            </a:r>
            <a:r>
              <a:rPr lang="en-US" dirty="0"/>
              <a:t> </a:t>
            </a:r>
            <a:r>
              <a:rPr lang="en-US" dirty="0" err="1"/>
              <a:t>với</a:t>
            </a:r>
            <a:r>
              <a:rPr lang="en-US" dirty="0"/>
              <a:t> </a:t>
            </a:r>
            <a:r>
              <a:rPr lang="en-US" dirty="0" err="1"/>
              <a:t>đánh</a:t>
            </a:r>
            <a:r>
              <a:rPr lang="en-US" dirty="0"/>
              <a:t> </a:t>
            </a:r>
            <a:r>
              <a:rPr lang="en-US" dirty="0" err="1"/>
              <a:t>dấu</a:t>
            </a:r>
            <a:r>
              <a:rPr lang="en-US" dirty="0"/>
              <a:t> </a:t>
            </a:r>
            <a:r>
              <a:rPr lang="en-US" dirty="0" err="1"/>
              <a:t>tỉ</a:t>
            </a:r>
            <a:r>
              <a:rPr lang="en-US" dirty="0"/>
              <a:t> </a:t>
            </a:r>
            <a:r>
              <a:rPr lang="en-US" dirty="0" err="1"/>
              <a:t>mỉ</a:t>
            </a:r>
            <a:r>
              <a:rPr lang="en-US" dirty="0"/>
              <a:t> </a:t>
            </a:r>
            <a:r>
              <a:rPr lang="en-US" dirty="0" err="1"/>
              <a:t>vị</a:t>
            </a:r>
            <a:r>
              <a:rPr lang="en-US" dirty="0"/>
              <a:t> </a:t>
            </a:r>
            <a:r>
              <a:rPr lang="en-US" dirty="0" err="1"/>
              <a:t>trí</a:t>
            </a:r>
            <a:r>
              <a:rPr lang="en-US" dirty="0"/>
              <a:t> </a:t>
            </a:r>
            <a:r>
              <a:rPr lang="en-US" dirty="0" err="1"/>
              <a:t>tĩnh</a:t>
            </a:r>
            <a:r>
              <a:rPr lang="en-US" dirty="0"/>
              <a:t> </a:t>
            </a:r>
            <a:r>
              <a:rPr lang="en-US" dirty="0" err="1"/>
              <a:t>mạch</a:t>
            </a:r>
            <a:r>
              <a:rPr lang="en-US" dirty="0"/>
              <a:t> </a:t>
            </a:r>
            <a:r>
              <a:rPr lang="en-US" dirty="0" err="1"/>
              <a:t>có</a:t>
            </a:r>
            <a:r>
              <a:rPr lang="en-US" dirty="0"/>
              <a:t> </a:t>
            </a:r>
            <a:r>
              <a:rPr lang="en-US" dirty="0" err="1"/>
              <a:t>dòng</a:t>
            </a:r>
            <a:r>
              <a:rPr lang="en-US" dirty="0"/>
              <a:t> </a:t>
            </a:r>
            <a:r>
              <a:rPr lang="en-US" dirty="0" err="1"/>
              <a:t>trào</a:t>
            </a:r>
            <a:r>
              <a:rPr lang="en-US" dirty="0"/>
              <a:t> ng</a:t>
            </a:r>
            <a:r>
              <a:rPr lang="vi-VN" dirty="0"/>
              <a:t>ư</a:t>
            </a:r>
            <a:r>
              <a:rPr lang="en-US" dirty="0" err="1"/>
              <a:t>ợc</a:t>
            </a:r>
            <a:r>
              <a:rPr lang="en-US" dirty="0"/>
              <a:t>( </a:t>
            </a:r>
            <a:r>
              <a:rPr lang="en-US" dirty="0" err="1"/>
              <a:t>bắng</a:t>
            </a:r>
            <a:r>
              <a:rPr lang="en-US" dirty="0"/>
              <a:t> </a:t>
            </a:r>
            <a:r>
              <a:rPr lang="en-US" dirty="0" err="1"/>
              <a:t>siêu</a:t>
            </a:r>
            <a:r>
              <a:rPr lang="en-US" dirty="0"/>
              <a:t> </a:t>
            </a:r>
            <a:r>
              <a:rPr lang="en-US" dirty="0" err="1"/>
              <a:t>âm</a:t>
            </a:r>
            <a:r>
              <a:rPr lang="en-US" dirty="0"/>
              <a:t> Doppler), </a:t>
            </a:r>
            <a:r>
              <a:rPr lang="en-US" dirty="0" err="1"/>
              <a:t>thắt</a:t>
            </a:r>
            <a:r>
              <a:rPr lang="en-US" dirty="0"/>
              <a:t> </a:t>
            </a:r>
            <a:r>
              <a:rPr lang="en-US" dirty="0" err="1"/>
              <a:t>hoặc</a:t>
            </a:r>
            <a:r>
              <a:rPr lang="en-US" dirty="0"/>
              <a:t> </a:t>
            </a:r>
            <a:r>
              <a:rPr lang="en-US" dirty="0" err="1"/>
              <a:t>cắt</a:t>
            </a:r>
            <a:r>
              <a:rPr lang="en-US" dirty="0"/>
              <a:t> </a:t>
            </a:r>
            <a:r>
              <a:rPr lang="en-US" dirty="0" err="1"/>
              <a:t>bỏ</a:t>
            </a:r>
            <a:r>
              <a:rPr lang="en-US" dirty="0"/>
              <a:t> </a:t>
            </a:r>
            <a:r>
              <a:rPr lang="en-US" dirty="0" err="1"/>
              <a:t>những</a:t>
            </a:r>
            <a:r>
              <a:rPr lang="en-US" dirty="0"/>
              <a:t> </a:t>
            </a:r>
            <a:r>
              <a:rPr lang="en-US" dirty="0" err="1"/>
              <a:t>vị</a:t>
            </a:r>
            <a:r>
              <a:rPr lang="en-US" dirty="0"/>
              <a:t> </a:t>
            </a:r>
            <a:r>
              <a:rPr lang="en-US" dirty="0" err="1"/>
              <a:t>trí</a:t>
            </a:r>
            <a:r>
              <a:rPr lang="en-US" dirty="0"/>
              <a:t> </a:t>
            </a:r>
            <a:r>
              <a:rPr lang="en-US" dirty="0" err="1"/>
              <a:t>tĩnh</a:t>
            </a:r>
            <a:r>
              <a:rPr lang="en-US" dirty="0"/>
              <a:t> </a:t>
            </a:r>
            <a:r>
              <a:rPr lang="en-US" dirty="0" err="1"/>
              <a:t>mạch</a:t>
            </a:r>
            <a:r>
              <a:rPr lang="en-US" dirty="0"/>
              <a:t> đ</a:t>
            </a:r>
            <a:r>
              <a:rPr lang="vi-VN" dirty="0"/>
              <a:t>ư</a:t>
            </a:r>
            <a:r>
              <a:rPr lang="en-US" dirty="0" err="1"/>
              <a:t>ợc</a:t>
            </a:r>
            <a:r>
              <a:rPr lang="en-US" dirty="0"/>
              <a:t> </a:t>
            </a:r>
            <a:r>
              <a:rPr lang="en-US" dirty="0" err="1"/>
              <a:t>cho</a:t>
            </a:r>
            <a:r>
              <a:rPr lang="en-US" dirty="0"/>
              <a:t> </a:t>
            </a:r>
            <a:r>
              <a:rPr lang="en-US" dirty="0" err="1"/>
              <a:t>là</a:t>
            </a:r>
            <a:r>
              <a:rPr lang="en-US" dirty="0"/>
              <a:t> </a:t>
            </a:r>
            <a:r>
              <a:rPr lang="en-US" dirty="0" err="1"/>
              <a:t>nguyên</a:t>
            </a:r>
            <a:r>
              <a:rPr lang="en-US" dirty="0"/>
              <a:t> nhan </a:t>
            </a:r>
            <a:r>
              <a:rPr lang="en-US" dirty="0" err="1"/>
              <a:t>gây</a:t>
            </a:r>
            <a:r>
              <a:rPr lang="en-US" dirty="0"/>
              <a:t> ra </a:t>
            </a:r>
            <a:r>
              <a:rPr lang="en-US" dirty="0" err="1"/>
              <a:t>sự</a:t>
            </a:r>
            <a:r>
              <a:rPr lang="en-US" dirty="0"/>
              <a:t> </a:t>
            </a:r>
            <a:r>
              <a:rPr lang="en-US" dirty="0" err="1"/>
              <a:t>trào</a:t>
            </a:r>
            <a:r>
              <a:rPr lang="en-US" dirty="0"/>
              <a:t> ng</a:t>
            </a:r>
            <a:r>
              <a:rPr lang="vi-VN" dirty="0"/>
              <a:t>ư</a:t>
            </a:r>
            <a:r>
              <a:rPr lang="en-US" dirty="0" err="1"/>
              <a:t>ợc</a:t>
            </a:r>
            <a:r>
              <a:rPr lang="en-US" dirty="0"/>
              <a:t>, </a:t>
            </a:r>
            <a:r>
              <a:rPr lang="en-US" dirty="0" err="1"/>
              <a:t>trong</a:t>
            </a:r>
            <a:r>
              <a:rPr lang="en-US" dirty="0"/>
              <a:t> </a:t>
            </a:r>
            <a:r>
              <a:rPr lang="en-US" dirty="0" err="1"/>
              <a:t>khi</a:t>
            </a:r>
            <a:r>
              <a:rPr lang="en-US" dirty="0"/>
              <a:t> </a:t>
            </a:r>
            <a:r>
              <a:rPr lang="en-US" dirty="0" err="1"/>
              <a:t>bảo</a:t>
            </a:r>
            <a:r>
              <a:rPr lang="en-US" dirty="0"/>
              <a:t> </a:t>
            </a:r>
            <a:r>
              <a:rPr lang="en-US" dirty="0" err="1"/>
              <a:t>tồn</a:t>
            </a:r>
            <a:r>
              <a:rPr lang="en-US" dirty="0"/>
              <a:t> </a:t>
            </a:r>
            <a:r>
              <a:rPr lang="en-US" dirty="0" err="1"/>
              <a:t>tĩnh</a:t>
            </a:r>
            <a:r>
              <a:rPr lang="en-US" dirty="0"/>
              <a:t> </a:t>
            </a:r>
            <a:r>
              <a:rPr lang="en-US" dirty="0" err="1"/>
              <a:t>mạch</a:t>
            </a:r>
            <a:r>
              <a:rPr lang="en-US" dirty="0"/>
              <a:t> </a:t>
            </a:r>
            <a:r>
              <a:rPr lang="en-US" dirty="0" err="1"/>
              <a:t>hiển</a:t>
            </a:r>
            <a:r>
              <a:rPr lang="en-US" dirty="0"/>
              <a:t> </a:t>
            </a:r>
            <a:r>
              <a:rPr lang="en-US" dirty="0" err="1"/>
              <a:t>tối</a:t>
            </a:r>
            <a:r>
              <a:rPr lang="en-US" dirty="0"/>
              <a:t> </a:t>
            </a:r>
            <a:r>
              <a:rPr lang="en-US" dirty="0" err="1"/>
              <a:t>đa</a:t>
            </a:r>
            <a:r>
              <a:rPr lang="en-US" dirty="0"/>
              <a:t> </a:t>
            </a:r>
          </a:p>
          <a:p>
            <a:endParaRPr lang="en-US" dirty="0"/>
          </a:p>
          <a:p>
            <a:endParaRPr lang="en-US" dirty="0"/>
          </a:p>
          <a:p>
            <a:endParaRPr lang="en-US" dirty="0"/>
          </a:p>
        </p:txBody>
      </p:sp>
      <p:pic>
        <p:nvPicPr>
          <p:cNvPr id="4100" name="Picture 4" descr="Can thiệp ngoại khoa điều trị Suy tĩnh mạch nông mạn tính chi dưới">
            <a:extLst>
              <a:ext uri="{FF2B5EF4-FFF2-40B4-BE49-F238E27FC236}">
                <a16:creationId xmlns:a16="http://schemas.microsoft.com/office/drawing/2014/main" id="{DF275339-BD78-420F-ACF4-2310B0DEDB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3447" y="1016194"/>
            <a:ext cx="6892560" cy="448016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9881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8E02C-DD41-4E47-982B-DEA587059B8D}"/>
              </a:ext>
            </a:extLst>
          </p:cNvPr>
          <p:cNvSpPr>
            <a:spLocks noGrp="1"/>
          </p:cNvSpPr>
          <p:nvPr>
            <p:ph type="title"/>
          </p:nvPr>
        </p:nvSpPr>
        <p:spPr>
          <a:xfrm>
            <a:off x="642257" y="634946"/>
            <a:ext cx="3690257" cy="1450757"/>
          </a:xfrm>
        </p:spPr>
        <p:txBody>
          <a:bodyPr>
            <a:normAutofit/>
          </a:bodyPr>
          <a:lstStyle/>
          <a:p>
            <a:r>
              <a:rPr lang="en-US" dirty="0" err="1"/>
              <a:t>Điều</a:t>
            </a:r>
            <a:r>
              <a:rPr lang="en-US" dirty="0"/>
              <a:t> </a:t>
            </a:r>
            <a:r>
              <a:rPr lang="en-US" dirty="0" err="1"/>
              <a:t>trị</a:t>
            </a:r>
            <a:r>
              <a:rPr lang="en-US" dirty="0"/>
              <a:t> </a:t>
            </a:r>
            <a:r>
              <a:rPr lang="en-US" dirty="0" err="1"/>
              <a:t>ngoại</a:t>
            </a:r>
            <a:r>
              <a:rPr lang="en-US" dirty="0"/>
              <a:t> khoa </a:t>
            </a:r>
          </a:p>
        </p:txBody>
      </p:sp>
      <p:cxnSp>
        <p:nvCxnSpPr>
          <p:cNvPr id="73" name="Straight Connector 72">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FBB562-4F47-4935-8DE0-90E66EB92F0F}"/>
              </a:ext>
            </a:extLst>
          </p:cNvPr>
          <p:cNvSpPr>
            <a:spLocks noGrp="1"/>
          </p:cNvSpPr>
          <p:nvPr>
            <p:ph idx="1"/>
          </p:nvPr>
        </p:nvSpPr>
        <p:spPr>
          <a:xfrm>
            <a:off x="642257" y="2407436"/>
            <a:ext cx="3690257" cy="3461658"/>
          </a:xfrm>
        </p:spPr>
        <p:txBody>
          <a:bodyPr>
            <a:normAutofit/>
          </a:bodyPr>
          <a:lstStyle/>
          <a:p>
            <a:r>
              <a:rPr lang="en-US" dirty="0"/>
              <a:t>3. PHẪU THUẬT MULLER :</a:t>
            </a:r>
          </a:p>
          <a:p>
            <a:r>
              <a:rPr lang="en-US" dirty="0"/>
              <a:t>- Đ</a:t>
            </a:r>
            <a:r>
              <a:rPr lang="vi-VN" dirty="0"/>
              <a:t>ư</a:t>
            </a:r>
            <a:r>
              <a:rPr lang="en-US" dirty="0" err="1"/>
              <a:t>ợc</a:t>
            </a:r>
            <a:r>
              <a:rPr lang="en-US" dirty="0"/>
              <a:t> </a:t>
            </a:r>
            <a:r>
              <a:rPr lang="en-US" dirty="0" err="1"/>
              <a:t>chỉ</a:t>
            </a:r>
            <a:r>
              <a:rPr lang="en-US" dirty="0"/>
              <a:t> </a:t>
            </a:r>
            <a:r>
              <a:rPr lang="en-US" dirty="0" err="1"/>
              <a:t>định</a:t>
            </a:r>
            <a:r>
              <a:rPr lang="en-US" dirty="0"/>
              <a:t> </a:t>
            </a:r>
            <a:r>
              <a:rPr lang="en-US" dirty="0" err="1"/>
              <a:t>trong</a:t>
            </a:r>
            <a:r>
              <a:rPr lang="en-US" dirty="0"/>
              <a:t> </a:t>
            </a:r>
            <a:r>
              <a:rPr lang="en-US" dirty="0" err="1"/>
              <a:t>những</a:t>
            </a:r>
            <a:r>
              <a:rPr lang="en-US" dirty="0"/>
              <a:t> tr</a:t>
            </a:r>
            <a:r>
              <a:rPr lang="vi-VN" dirty="0"/>
              <a:t>ư</a:t>
            </a:r>
            <a:r>
              <a:rPr lang="en-US" dirty="0" err="1"/>
              <a:t>ờng</a:t>
            </a:r>
            <a:r>
              <a:rPr lang="en-US" dirty="0"/>
              <a:t> </a:t>
            </a:r>
            <a:r>
              <a:rPr lang="en-US" dirty="0" err="1"/>
              <a:t>hợp</a:t>
            </a:r>
            <a:r>
              <a:rPr lang="en-US" dirty="0"/>
              <a:t> </a:t>
            </a:r>
            <a:r>
              <a:rPr lang="en-US" dirty="0" err="1"/>
              <a:t>giãn</a:t>
            </a:r>
            <a:r>
              <a:rPr lang="en-US" dirty="0"/>
              <a:t> </a:t>
            </a:r>
            <a:r>
              <a:rPr lang="en-US" dirty="0" err="1"/>
              <a:t>các</a:t>
            </a:r>
            <a:r>
              <a:rPr lang="en-US" dirty="0"/>
              <a:t> </a:t>
            </a:r>
            <a:r>
              <a:rPr lang="en-US" dirty="0" err="1"/>
              <a:t>nhánh</a:t>
            </a:r>
            <a:r>
              <a:rPr lang="en-US" dirty="0"/>
              <a:t> </a:t>
            </a:r>
            <a:r>
              <a:rPr lang="en-US" dirty="0" err="1"/>
              <a:t>tĩnh</a:t>
            </a:r>
            <a:r>
              <a:rPr lang="en-US" dirty="0"/>
              <a:t> </a:t>
            </a:r>
            <a:r>
              <a:rPr lang="en-US" dirty="0" err="1"/>
              <a:t>mạch</a:t>
            </a:r>
            <a:r>
              <a:rPr lang="en-US" dirty="0"/>
              <a:t> </a:t>
            </a:r>
            <a:r>
              <a:rPr lang="en-US" dirty="0" err="1"/>
              <a:t>nông</a:t>
            </a:r>
            <a:r>
              <a:rPr lang="en-US" dirty="0"/>
              <a:t> bang </a:t>
            </a:r>
            <a:r>
              <a:rPr lang="en-US" dirty="0" err="1"/>
              <a:t>hệ</a:t>
            </a:r>
            <a:r>
              <a:rPr lang="en-US" dirty="0"/>
              <a:t> </a:t>
            </a:r>
            <a:r>
              <a:rPr lang="en-US" dirty="0" err="1"/>
              <a:t>thuộc</a:t>
            </a:r>
            <a:r>
              <a:rPr lang="en-US" dirty="0"/>
              <a:t> tm </a:t>
            </a:r>
            <a:r>
              <a:rPr lang="en-US" dirty="0" err="1"/>
              <a:t>hiển</a:t>
            </a:r>
            <a:r>
              <a:rPr lang="en-US" dirty="0"/>
              <a:t> </a:t>
            </a:r>
            <a:r>
              <a:rPr lang="en-US" dirty="0" err="1"/>
              <a:t>hoặc</a:t>
            </a:r>
            <a:r>
              <a:rPr lang="en-US" dirty="0"/>
              <a:t> </a:t>
            </a:r>
            <a:r>
              <a:rPr lang="en-US" dirty="0" err="1"/>
              <a:t>không</a:t>
            </a:r>
            <a:r>
              <a:rPr lang="en-US" dirty="0"/>
              <a:t>, </a:t>
            </a:r>
            <a:r>
              <a:rPr lang="en-US" dirty="0" err="1"/>
              <a:t>với</a:t>
            </a:r>
            <a:r>
              <a:rPr lang="en-US" dirty="0"/>
              <a:t> </a:t>
            </a:r>
            <a:r>
              <a:rPr lang="en-US" dirty="0" err="1"/>
              <a:t>điều</a:t>
            </a:r>
            <a:r>
              <a:rPr lang="en-US" dirty="0"/>
              <a:t> </a:t>
            </a:r>
            <a:r>
              <a:rPr lang="en-US" dirty="0" err="1"/>
              <a:t>kiện</a:t>
            </a:r>
            <a:r>
              <a:rPr lang="en-US" dirty="0"/>
              <a:t> </a:t>
            </a:r>
            <a:r>
              <a:rPr lang="en-US" dirty="0" err="1"/>
              <a:t>đã</a:t>
            </a:r>
            <a:r>
              <a:rPr lang="en-US" dirty="0"/>
              <a:t> </a:t>
            </a:r>
            <a:r>
              <a:rPr lang="en-US" dirty="0" err="1"/>
              <a:t>điều</a:t>
            </a:r>
            <a:r>
              <a:rPr lang="en-US" dirty="0"/>
              <a:t> </a:t>
            </a:r>
            <a:r>
              <a:rPr lang="en-US" dirty="0" err="1"/>
              <a:t>trị</a:t>
            </a:r>
            <a:r>
              <a:rPr lang="en-US" dirty="0"/>
              <a:t> </a:t>
            </a:r>
            <a:r>
              <a:rPr lang="en-US" dirty="0" err="1"/>
              <a:t>triệt</a:t>
            </a:r>
            <a:r>
              <a:rPr lang="en-US" dirty="0"/>
              <a:t> </a:t>
            </a:r>
            <a:r>
              <a:rPr lang="en-US" dirty="0" err="1"/>
              <a:t>để</a:t>
            </a:r>
            <a:r>
              <a:rPr lang="en-US" dirty="0"/>
              <a:t> </a:t>
            </a:r>
            <a:r>
              <a:rPr lang="en-US" dirty="0" err="1"/>
              <a:t>suy</a:t>
            </a:r>
            <a:r>
              <a:rPr lang="en-US" dirty="0"/>
              <a:t> </a:t>
            </a:r>
            <a:r>
              <a:rPr lang="en-US" dirty="0" err="1"/>
              <a:t>tĩnh</a:t>
            </a:r>
            <a:r>
              <a:rPr lang="en-US" dirty="0"/>
              <a:t> </a:t>
            </a:r>
            <a:r>
              <a:rPr lang="en-US" dirty="0" err="1"/>
              <a:t>mạch</a:t>
            </a:r>
            <a:r>
              <a:rPr lang="en-US" dirty="0"/>
              <a:t> </a:t>
            </a:r>
            <a:r>
              <a:rPr lang="en-US" dirty="0" err="1"/>
              <a:t>hiển</a:t>
            </a:r>
            <a:endParaRPr lang="en-US" dirty="0"/>
          </a:p>
          <a:p>
            <a:endParaRPr lang="en-US" dirty="0"/>
          </a:p>
        </p:txBody>
      </p:sp>
      <p:pic>
        <p:nvPicPr>
          <p:cNvPr id="5122" name="Picture 2" descr="Can thiệp ngoại khoa điều trị Suy tĩnh mạch nông mạn tính chi dưới">
            <a:extLst>
              <a:ext uri="{FF2B5EF4-FFF2-40B4-BE49-F238E27FC236}">
                <a16:creationId xmlns:a16="http://schemas.microsoft.com/office/drawing/2014/main" id="{F2D9E780-76E1-457C-9AF8-9FE4A39110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7"/>
          <a:stretch/>
        </p:blipFill>
        <p:spPr bwMode="auto">
          <a:xfrm>
            <a:off x="4648201"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62096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4F88D-AE9F-4A63-877E-5DA55B2913F9}"/>
              </a:ext>
            </a:extLst>
          </p:cNvPr>
          <p:cNvSpPr>
            <a:spLocks noGrp="1"/>
          </p:cNvSpPr>
          <p:nvPr>
            <p:ph type="title"/>
          </p:nvPr>
        </p:nvSpPr>
        <p:spPr>
          <a:xfrm>
            <a:off x="642257" y="634946"/>
            <a:ext cx="3690257" cy="1450757"/>
          </a:xfrm>
        </p:spPr>
        <p:txBody>
          <a:bodyPr>
            <a:normAutofit/>
          </a:bodyPr>
          <a:lstStyle/>
          <a:p>
            <a:r>
              <a:rPr lang="en-US" dirty="0" err="1"/>
              <a:t>Điều</a:t>
            </a:r>
            <a:r>
              <a:rPr lang="en-US" dirty="0"/>
              <a:t> </a:t>
            </a:r>
            <a:r>
              <a:rPr lang="en-US" dirty="0" err="1"/>
              <a:t>trị</a:t>
            </a:r>
            <a:r>
              <a:rPr lang="en-US" dirty="0"/>
              <a:t> </a:t>
            </a:r>
            <a:r>
              <a:rPr lang="en-US" dirty="0" err="1"/>
              <a:t>ngoại</a:t>
            </a:r>
            <a:r>
              <a:rPr lang="en-US" dirty="0"/>
              <a:t> khoa </a:t>
            </a:r>
          </a:p>
        </p:txBody>
      </p:sp>
      <p:cxnSp>
        <p:nvCxnSpPr>
          <p:cNvPr id="73" name="Straight Connector 72">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5160A1-9091-488E-B720-13156C2A5687}"/>
              </a:ext>
            </a:extLst>
          </p:cNvPr>
          <p:cNvSpPr>
            <a:spLocks noGrp="1"/>
          </p:cNvSpPr>
          <p:nvPr>
            <p:ph idx="1"/>
          </p:nvPr>
        </p:nvSpPr>
        <p:spPr>
          <a:xfrm>
            <a:off x="642257" y="2407436"/>
            <a:ext cx="3690257" cy="3461658"/>
          </a:xfrm>
        </p:spPr>
        <p:txBody>
          <a:bodyPr>
            <a:normAutofit/>
          </a:bodyPr>
          <a:lstStyle/>
          <a:p>
            <a:r>
              <a:rPr lang="en-US" dirty="0"/>
              <a:t>4. KỸ THUẬT MALETI:</a:t>
            </a:r>
          </a:p>
          <a:p>
            <a:r>
              <a:rPr lang="en-US" dirty="0"/>
              <a:t>- </a:t>
            </a:r>
            <a:r>
              <a:rPr lang="en-US" dirty="0" err="1"/>
              <a:t>Dùng</a:t>
            </a:r>
            <a:r>
              <a:rPr lang="en-US" dirty="0"/>
              <a:t> </a:t>
            </a:r>
            <a:r>
              <a:rPr lang="en-US" dirty="0" err="1"/>
              <a:t>dụng</a:t>
            </a:r>
            <a:r>
              <a:rPr lang="en-US" dirty="0"/>
              <a:t> </a:t>
            </a:r>
            <a:r>
              <a:rPr lang="en-US" dirty="0" err="1"/>
              <a:t>cụ</a:t>
            </a:r>
            <a:r>
              <a:rPr lang="en-US" dirty="0"/>
              <a:t> </a:t>
            </a:r>
            <a:r>
              <a:rPr lang="en-US" dirty="0" err="1"/>
              <a:t>gây</a:t>
            </a:r>
            <a:r>
              <a:rPr lang="en-US" dirty="0"/>
              <a:t> </a:t>
            </a:r>
            <a:r>
              <a:rPr lang="en-US" dirty="0" err="1"/>
              <a:t>tách</a:t>
            </a:r>
            <a:r>
              <a:rPr lang="en-US" dirty="0"/>
              <a:t> </a:t>
            </a:r>
            <a:r>
              <a:rPr lang="en-US" dirty="0" err="1"/>
              <a:t>thành</a:t>
            </a:r>
            <a:r>
              <a:rPr lang="en-US" dirty="0"/>
              <a:t> </a:t>
            </a:r>
            <a:r>
              <a:rPr lang="en-US" dirty="0" err="1"/>
              <a:t>nội</a:t>
            </a:r>
            <a:r>
              <a:rPr lang="en-US" dirty="0"/>
              <a:t> </a:t>
            </a:r>
            <a:r>
              <a:rPr lang="en-US" dirty="0" err="1"/>
              <a:t>mạc</a:t>
            </a:r>
            <a:r>
              <a:rPr lang="en-US" dirty="0"/>
              <a:t> </a:t>
            </a:r>
            <a:r>
              <a:rPr lang="en-US" dirty="0" err="1"/>
              <a:t>của</a:t>
            </a:r>
            <a:r>
              <a:rPr lang="en-US" dirty="0"/>
              <a:t> </a:t>
            </a:r>
            <a:r>
              <a:rPr lang="en-US" dirty="0" err="1"/>
              <a:t>tĩnh</a:t>
            </a:r>
            <a:r>
              <a:rPr lang="en-US" dirty="0"/>
              <a:t> </a:t>
            </a:r>
            <a:r>
              <a:rPr lang="en-US" dirty="0" err="1"/>
              <a:t>mạch</a:t>
            </a:r>
            <a:r>
              <a:rPr lang="en-US" dirty="0"/>
              <a:t>, </a:t>
            </a:r>
            <a:r>
              <a:rPr lang="en-US" dirty="0" err="1"/>
              <a:t>tạo</a:t>
            </a:r>
            <a:r>
              <a:rPr lang="en-US" dirty="0"/>
              <a:t> </a:t>
            </a:r>
            <a:r>
              <a:rPr lang="en-US" dirty="0" err="1"/>
              <a:t>hình</a:t>
            </a:r>
            <a:r>
              <a:rPr lang="en-US" dirty="0"/>
              <a:t> </a:t>
            </a:r>
            <a:r>
              <a:rPr lang="en-US" dirty="0" err="1"/>
              <a:t>thành</a:t>
            </a:r>
            <a:r>
              <a:rPr lang="en-US" dirty="0"/>
              <a:t> van </a:t>
            </a:r>
            <a:r>
              <a:rPr lang="en-US" dirty="0" err="1"/>
              <a:t>tĩnh</a:t>
            </a:r>
            <a:r>
              <a:rPr lang="en-US" dirty="0"/>
              <a:t> </a:t>
            </a:r>
            <a:r>
              <a:rPr lang="en-US" dirty="0" err="1"/>
              <a:t>mạch</a:t>
            </a:r>
            <a:r>
              <a:rPr lang="en-US" dirty="0"/>
              <a:t> </a:t>
            </a:r>
            <a:r>
              <a:rPr lang="en-US" dirty="0" err="1"/>
              <a:t>mới</a:t>
            </a:r>
            <a:r>
              <a:rPr lang="en-US" dirty="0"/>
              <a:t> </a:t>
            </a:r>
            <a:r>
              <a:rPr lang="en-US" dirty="0" err="1"/>
              <a:t>gắn</a:t>
            </a:r>
            <a:r>
              <a:rPr lang="en-US" dirty="0"/>
              <a:t> </a:t>
            </a:r>
            <a:r>
              <a:rPr lang="en-US" dirty="0" err="1"/>
              <a:t>vào</a:t>
            </a:r>
            <a:r>
              <a:rPr lang="en-US" dirty="0"/>
              <a:t> </a:t>
            </a:r>
            <a:r>
              <a:rPr lang="en-US" dirty="0" err="1"/>
              <a:t>thành</a:t>
            </a:r>
            <a:r>
              <a:rPr lang="en-US" dirty="0"/>
              <a:t> </a:t>
            </a:r>
            <a:r>
              <a:rPr lang="en-US" dirty="0" err="1"/>
              <a:t>tĩnh</a:t>
            </a:r>
            <a:r>
              <a:rPr lang="en-US" dirty="0"/>
              <a:t> </a:t>
            </a:r>
            <a:r>
              <a:rPr lang="en-US" dirty="0" err="1"/>
              <a:t>mạch</a:t>
            </a:r>
            <a:r>
              <a:rPr lang="en-US" dirty="0"/>
              <a:t> </a:t>
            </a:r>
          </a:p>
        </p:txBody>
      </p:sp>
      <p:pic>
        <p:nvPicPr>
          <p:cNvPr id="6146" name="Picture 2" descr="Artificial venous valves: an ongoing quest to treat end-stage deep venous  insufficiency - Servier - PhlebolymphologyServier – Phlebolymphology">
            <a:extLst>
              <a:ext uri="{FF2B5EF4-FFF2-40B4-BE49-F238E27FC236}">
                <a16:creationId xmlns:a16="http://schemas.microsoft.com/office/drawing/2014/main" id="{52AC643C-2EA1-499A-A8CB-43C9522381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5" r="21596"/>
          <a:stretch/>
        </p:blipFill>
        <p:spPr bwMode="auto">
          <a:xfrm>
            <a:off x="4648201"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2741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2601-CA30-488D-9160-2990D1EA157C}"/>
              </a:ext>
            </a:extLst>
          </p:cNvPr>
          <p:cNvSpPr>
            <a:spLocks noGrp="1"/>
          </p:cNvSpPr>
          <p:nvPr>
            <p:ph type="title"/>
          </p:nvPr>
        </p:nvSpPr>
        <p:spPr/>
        <p:txBody>
          <a:bodyPr/>
          <a:lstStyle/>
          <a:p>
            <a:r>
              <a:rPr lang="en-US" dirty="0"/>
              <a:t>PHÒNG NGỪA</a:t>
            </a:r>
          </a:p>
        </p:txBody>
      </p:sp>
      <p:sp>
        <p:nvSpPr>
          <p:cNvPr id="3" name="Content Placeholder 2">
            <a:extLst>
              <a:ext uri="{FF2B5EF4-FFF2-40B4-BE49-F238E27FC236}">
                <a16:creationId xmlns:a16="http://schemas.microsoft.com/office/drawing/2014/main" id="{29582E96-6BB9-4168-B077-62F315E671CE}"/>
              </a:ext>
            </a:extLst>
          </p:cNvPr>
          <p:cNvSpPr>
            <a:spLocks noGrp="1"/>
          </p:cNvSpPr>
          <p:nvPr>
            <p:ph idx="1"/>
          </p:nvPr>
        </p:nvSpPr>
        <p:spPr>
          <a:xfrm>
            <a:off x="644793" y="2598395"/>
            <a:ext cx="10058400" cy="3760891"/>
          </a:xfrm>
        </p:spPr>
        <p:txBody>
          <a:bodyPr/>
          <a:lstStyle/>
          <a:p>
            <a:r>
              <a:rPr lang="en-US" dirty="0"/>
              <a:t>- </a:t>
            </a:r>
            <a:r>
              <a:rPr lang="en-US" dirty="0" err="1"/>
              <a:t>Tuân</a:t>
            </a:r>
            <a:r>
              <a:rPr lang="en-US" dirty="0"/>
              <a:t> </a:t>
            </a:r>
            <a:r>
              <a:rPr lang="en-US" dirty="0" err="1"/>
              <a:t>thủ</a:t>
            </a:r>
            <a:r>
              <a:rPr lang="en-US" dirty="0"/>
              <a:t> </a:t>
            </a:r>
            <a:r>
              <a:rPr lang="en-US" dirty="0" err="1"/>
              <a:t>nếp</a:t>
            </a:r>
            <a:r>
              <a:rPr lang="en-US" dirty="0"/>
              <a:t> </a:t>
            </a:r>
            <a:r>
              <a:rPr lang="en-US" dirty="0" err="1"/>
              <a:t>sinh</a:t>
            </a:r>
            <a:r>
              <a:rPr lang="en-US" dirty="0"/>
              <a:t> </a:t>
            </a:r>
            <a:r>
              <a:rPr lang="en-US" dirty="0" err="1"/>
              <a:t>hoạt</a:t>
            </a:r>
            <a:r>
              <a:rPr lang="en-US" dirty="0"/>
              <a:t> </a:t>
            </a:r>
            <a:r>
              <a:rPr lang="en-US" dirty="0" err="1"/>
              <a:t>ngừa</a:t>
            </a:r>
            <a:r>
              <a:rPr lang="en-US" dirty="0"/>
              <a:t> </a:t>
            </a:r>
            <a:r>
              <a:rPr lang="en-US" dirty="0" err="1"/>
              <a:t>bệnh</a:t>
            </a:r>
            <a:r>
              <a:rPr lang="en-US" dirty="0"/>
              <a:t> </a:t>
            </a:r>
          </a:p>
          <a:p>
            <a:r>
              <a:rPr lang="en-US" dirty="0"/>
              <a:t>- </a:t>
            </a:r>
            <a:r>
              <a:rPr lang="en-US" dirty="0" err="1"/>
              <a:t>băng</a:t>
            </a:r>
            <a:r>
              <a:rPr lang="en-US" dirty="0"/>
              <a:t> </a:t>
            </a:r>
            <a:r>
              <a:rPr lang="en-US" dirty="0" err="1"/>
              <a:t>thun</a:t>
            </a:r>
            <a:r>
              <a:rPr lang="en-US" dirty="0"/>
              <a:t> </a:t>
            </a:r>
            <a:r>
              <a:rPr lang="en-US" dirty="0" err="1"/>
              <a:t>hoặc</a:t>
            </a:r>
            <a:r>
              <a:rPr lang="en-US" dirty="0"/>
              <a:t> </a:t>
            </a:r>
            <a:r>
              <a:rPr lang="en-US" dirty="0" err="1"/>
              <a:t>mang</a:t>
            </a:r>
            <a:r>
              <a:rPr lang="en-US" dirty="0"/>
              <a:t> </a:t>
            </a:r>
            <a:r>
              <a:rPr lang="en-US" dirty="0" err="1"/>
              <a:t>vớ</a:t>
            </a:r>
            <a:r>
              <a:rPr lang="en-US" dirty="0"/>
              <a:t> </a:t>
            </a:r>
            <a:r>
              <a:rPr lang="en-US" dirty="0" err="1"/>
              <a:t>thun</a:t>
            </a:r>
            <a:r>
              <a:rPr lang="en-US" dirty="0"/>
              <a:t> </a:t>
            </a:r>
            <a:r>
              <a:rPr lang="en-US" dirty="0" err="1"/>
              <a:t>khi</a:t>
            </a:r>
            <a:r>
              <a:rPr lang="en-US" dirty="0"/>
              <a:t> </a:t>
            </a:r>
            <a:r>
              <a:rPr lang="en-US" dirty="0" err="1"/>
              <a:t>đứng</a:t>
            </a:r>
            <a:endParaRPr lang="en-US" dirty="0"/>
          </a:p>
        </p:txBody>
      </p:sp>
      <p:pic>
        <p:nvPicPr>
          <p:cNvPr id="7170" name="Picture 2" descr="Thủy đậu: Đặc điểm bệnh, cách xử trí khi bị bệnh và cách phòng ngừa">
            <a:extLst>
              <a:ext uri="{FF2B5EF4-FFF2-40B4-BE49-F238E27FC236}">
                <a16:creationId xmlns:a16="http://schemas.microsoft.com/office/drawing/2014/main" id="{5FF8A5D0-BD38-47AC-A453-A9FD22D09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404" y="3058988"/>
            <a:ext cx="46863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961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20D3-0B21-4243-84AB-0C9433D78039}"/>
              </a:ext>
            </a:extLst>
          </p:cNvPr>
          <p:cNvSpPr>
            <a:spLocks noGrp="1"/>
          </p:cNvSpPr>
          <p:nvPr>
            <p:ph type="title"/>
          </p:nvPr>
        </p:nvSpPr>
        <p:spPr/>
        <p:txBody>
          <a:bodyPr/>
          <a:lstStyle/>
          <a:p>
            <a:r>
              <a:rPr lang="en-US" dirty="0"/>
              <a:t>DỊCH TỄ</a:t>
            </a:r>
          </a:p>
        </p:txBody>
      </p:sp>
      <p:sp>
        <p:nvSpPr>
          <p:cNvPr id="3" name="Content Placeholder 2">
            <a:extLst>
              <a:ext uri="{FF2B5EF4-FFF2-40B4-BE49-F238E27FC236}">
                <a16:creationId xmlns:a16="http://schemas.microsoft.com/office/drawing/2014/main" id="{01AC4C86-F8D8-41BE-BC5D-74DAAC1F37A3}"/>
              </a:ext>
            </a:extLst>
          </p:cNvPr>
          <p:cNvSpPr>
            <a:spLocks noGrp="1"/>
          </p:cNvSpPr>
          <p:nvPr>
            <p:ph idx="1"/>
          </p:nvPr>
        </p:nvSpPr>
        <p:spPr>
          <a:xfrm>
            <a:off x="1097280" y="2108201"/>
            <a:ext cx="10058400" cy="4560454"/>
          </a:xfrm>
        </p:spPr>
        <p:txBody>
          <a:bodyPr>
            <a:normAutofit/>
          </a:bodyPr>
          <a:lstStyle/>
          <a:p>
            <a:r>
              <a:rPr lang="en-US" dirty="0" err="1">
                <a:effectLst/>
              </a:rPr>
              <a:t>Tại</a:t>
            </a:r>
            <a:r>
              <a:rPr lang="en-US" dirty="0">
                <a:effectLst/>
              </a:rPr>
              <a:t> </a:t>
            </a:r>
            <a:r>
              <a:rPr lang="en-US" dirty="0" err="1">
                <a:effectLst/>
              </a:rPr>
              <a:t>Mỹ</a:t>
            </a:r>
            <a:r>
              <a:rPr lang="en-US" dirty="0">
                <a:effectLst/>
              </a:rPr>
              <a:t>, </a:t>
            </a:r>
            <a:r>
              <a:rPr lang="en-US" dirty="0" err="1">
                <a:effectLst/>
              </a:rPr>
              <a:t>khoảng</a:t>
            </a:r>
            <a:r>
              <a:rPr lang="en-US" dirty="0">
                <a:effectLst/>
              </a:rPr>
              <a:t> 6-7 </a:t>
            </a:r>
            <a:r>
              <a:rPr lang="en-US" dirty="0" err="1">
                <a:effectLst/>
              </a:rPr>
              <a:t>triệu</a:t>
            </a:r>
            <a:r>
              <a:rPr lang="en-US" dirty="0">
                <a:effectLst/>
              </a:rPr>
              <a:t> </a:t>
            </a:r>
            <a:r>
              <a:rPr lang="en-US" dirty="0" err="1">
                <a:effectLst/>
              </a:rPr>
              <a:t>dân</a:t>
            </a:r>
            <a:r>
              <a:rPr lang="en-US" dirty="0">
                <a:effectLst/>
              </a:rPr>
              <a:t> </a:t>
            </a:r>
            <a:r>
              <a:rPr lang="en-US" dirty="0" err="1">
                <a:effectLst/>
              </a:rPr>
              <a:t>mắc</a:t>
            </a:r>
            <a:r>
              <a:rPr lang="en-US" dirty="0">
                <a:effectLst/>
              </a:rPr>
              <a:t> </a:t>
            </a:r>
            <a:r>
              <a:rPr lang="en-US" dirty="0" err="1">
                <a:effectLst/>
              </a:rPr>
              <a:t>bệnh</a:t>
            </a:r>
            <a:r>
              <a:rPr lang="en-US" dirty="0">
                <a:effectLst/>
              </a:rPr>
              <a:t> STMMT, </a:t>
            </a:r>
            <a:r>
              <a:rPr lang="en-US" dirty="0" err="1">
                <a:effectLst/>
              </a:rPr>
              <a:t>trong</a:t>
            </a:r>
            <a:r>
              <a:rPr lang="en-US" dirty="0">
                <a:effectLst/>
              </a:rPr>
              <a:t> </a:t>
            </a:r>
            <a:r>
              <a:rPr lang="en-US" dirty="0" err="1">
                <a:effectLst/>
              </a:rPr>
              <a:t>đó</a:t>
            </a:r>
            <a:r>
              <a:rPr lang="en-US" dirty="0">
                <a:effectLst/>
              </a:rPr>
              <a:t> </a:t>
            </a:r>
            <a:r>
              <a:rPr lang="en-US" dirty="0" err="1">
                <a:effectLst/>
              </a:rPr>
              <a:t>tỷ</a:t>
            </a:r>
            <a:r>
              <a:rPr lang="en-US" dirty="0">
                <a:effectLst/>
              </a:rPr>
              <a:t> </a:t>
            </a:r>
            <a:r>
              <a:rPr lang="en-US" dirty="0" err="1">
                <a:effectLst/>
              </a:rPr>
              <a:t>lệ</a:t>
            </a:r>
            <a:r>
              <a:rPr lang="en-US" dirty="0">
                <a:effectLst/>
              </a:rPr>
              <a:t> </a:t>
            </a:r>
            <a:r>
              <a:rPr lang="en-US" dirty="0" err="1">
                <a:effectLst/>
              </a:rPr>
              <a:t>mắc</a:t>
            </a:r>
            <a:r>
              <a:rPr lang="en-US" dirty="0">
                <a:effectLst/>
              </a:rPr>
              <a:t> </a:t>
            </a:r>
            <a:r>
              <a:rPr lang="en-US" dirty="0" err="1">
                <a:effectLst/>
              </a:rPr>
              <a:t>trong</a:t>
            </a:r>
            <a:r>
              <a:rPr lang="en-US" dirty="0">
                <a:effectLst/>
              </a:rPr>
              <a:t> </a:t>
            </a:r>
            <a:r>
              <a:rPr lang="en-US" dirty="0" err="1">
                <a:effectLst/>
              </a:rPr>
              <a:t>dân</a:t>
            </a:r>
            <a:r>
              <a:rPr lang="en-US" dirty="0">
                <a:effectLst/>
              </a:rPr>
              <a:t> </a:t>
            </a:r>
            <a:r>
              <a:rPr lang="en-US" dirty="0" err="1">
                <a:effectLst/>
              </a:rPr>
              <a:t>số</a:t>
            </a:r>
            <a:r>
              <a:rPr lang="en-US" dirty="0">
                <a:effectLst/>
              </a:rPr>
              <a:t> </a:t>
            </a:r>
            <a:r>
              <a:rPr lang="en-US" dirty="0" err="1">
                <a:effectLst/>
              </a:rPr>
              <a:t>của</a:t>
            </a:r>
            <a:r>
              <a:rPr lang="en-US" dirty="0">
                <a:effectLst/>
              </a:rPr>
              <a:t> </a:t>
            </a:r>
            <a:r>
              <a:rPr lang="en-US" dirty="0" err="1">
                <a:effectLst/>
              </a:rPr>
              <a:t>nam</a:t>
            </a:r>
            <a:r>
              <a:rPr lang="en-US" dirty="0">
                <a:effectLst/>
              </a:rPr>
              <a:t> </a:t>
            </a:r>
            <a:r>
              <a:rPr lang="en-US" dirty="0" err="1">
                <a:effectLst/>
              </a:rPr>
              <a:t>giới</a:t>
            </a:r>
            <a:r>
              <a:rPr lang="en-US" dirty="0">
                <a:effectLst/>
              </a:rPr>
              <a:t> </a:t>
            </a:r>
            <a:r>
              <a:rPr lang="en-US" dirty="0" err="1">
                <a:effectLst/>
              </a:rPr>
              <a:t>dao</a:t>
            </a:r>
            <a:r>
              <a:rPr lang="en-US" dirty="0">
                <a:effectLst/>
              </a:rPr>
              <a:t> </a:t>
            </a:r>
            <a:r>
              <a:rPr lang="en-US" dirty="0" err="1">
                <a:effectLst/>
              </a:rPr>
              <a:t>động</a:t>
            </a:r>
            <a:r>
              <a:rPr lang="en-US" dirty="0">
                <a:effectLst/>
              </a:rPr>
              <a:t> </a:t>
            </a:r>
            <a:r>
              <a:rPr lang="en-US" dirty="0" err="1">
                <a:effectLst/>
              </a:rPr>
              <a:t>từ</a:t>
            </a:r>
            <a:r>
              <a:rPr lang="en-US" dirty="0">
                <a:effectLst/>
              </a:rPr>
              <a:t> 1% </a:t>
            </a:r>
            <a:r>
              <a:rPr lang="en-US" dirty="0" err="1">
                <a:effectLst/>
              </a:rPr>
              <a:t>đến</a:t>
            </a:r>
            <a:r>
              <a:rPr lang="en-US" dirty="0">
                <a:effectLst/>
              </a:rPr>
              <a:t> 17%, </a:t>
            </a:r>
            <a:r>
              <a:rPr lang="en-US" dirty="0" err="1">
                <a:effectLst/>
              </a:rPr>
              <a:t>và</a:t>
            </a:r>
            <a:r>
              <a:rPr lang="en-US" dirty="0">
                <a:effectLst/>
              </a:rPr>
              <a:t> </a:t>
            </a:r>
            <a:r>
              <a:rPr lang="en-US" dirty="0" err="1">
                <a:effectLst/>
              </a:rPr>
              <a:t>của</a:t>
            </a:r>
            <a:r>
              <a:rPr lang="en-US" dirty="0">
                <a:effectLst/>
              </a:rPr>
              <a:t> </a:t>
            </a:r>
            <a:r>
              <a:rPr lang="en-US" dirty="0" err="1">
                <a:effectLst/>
              </a:rPr>
              <a:t>nữ</a:t>
            </a:r>
            <a:r>
              <a:rPr lang="en-US" dirty="0">
                <a:effectLst/>
              </a:rPr>
              <a:t> </a:t>
            </a:r>
            <a:r>
              <a:rPr lang="en-US" dirty="0" err="1">
                <a:effectLst/>
              </a:rPr>
              <a:t>giới</a:t>
            </a:r>
            <a:r>
              <a:rPr lang="en-US" dirty="0">
                <a:effectLst/>
              </a:rPr>
              <a:t> </a:t>
            </a:r>
            <a:r>
              <a:rPr lang="en-US" dirty="0" err="1">
                <a:effectLst/>
              </a:rPr>
              <a:t>là</a:t>
            </a:r>
            <a:r>
              <a:rPr lang="en-US" dirty="0">
                <a:effectLst/>
              </a:rPr>
              <a:t> 1% </a:t>
            </a:r>
            <a:r>
              <a:rPr lang="en-US" dirty="0" err="1">
                <a:effectLst/>
              </a:rPr>
              <a:t>đến</a:t>
            </a:r>
            <a:r>
              <a:rPr lang="en-US" dirty="0">
                <a:effectLst/>
              </a:rPr>
              <a:t> 40%.</a:t>
            </a:r>
          </a:p>
          <a:p>
            <a:endParaRPr lang="en-US" dirty="0">
              <a:effectLst/>
            </a:endParaRPr>
          </a:p>
          <a:p>
            <a:endParaRPr lang="en-US" dirty="0">
              <a:effectLst/>
            </a:endParaRPr>
          </a:p>
          <a:p>
            <a:endParaRPr lang="en-US" dirty="0"/>
          </a:p>
          <a:p>
            <a:endParaRPr lang="en-US" dirty="0">
              <a:effectLst/>
            </a:endParaRPr>
          </a:p>
          <a:p>
            <a:endParaRPr lang="en-US" dirty="0">
              <a:effectLst/>
            </a:endParaRPr>
          </a:p>
          <a:p>
            <a:pPr algn="r"/>
            <a:r>
              <a:rPr lang="en-US" i="1" dirty="0">
                <a:effectLst/>
              </a:rPr>
              <a:t>Patel, </a:t>
            </a:r>
            <a:r>
              <a:rPr lang="en-US" i="1" dirty="0" err="1">
                <a:effectLst/>
              </a:rPr>
              <a:t>Shivik</a:t>
            </a:r>
            <a:r>
              <a:rPr lang="en-US" i="1" dirty="0">
                <a:effectLst/>
              </a:rPr>
              <a:t> K. “Venous Insufficiency,” August 15, 2020. </a:t>
            </a:r>
          </a:p>
          <a:p>
            <a:pPr algn="r"/>
            <a:r>
              <a:rPr lang="en-US" i="1" dirty="0">
                <a:effectLst/>
              </a:rPr>
              <a:t>(https://www.ncbi.nlm.nih.gov/books/NBK430975/)</a:t>
            </a:r>
          </a:p>
          <a:p>
            <a:endParaRPr lang="en-US" dirty="0"/>
          </a:p>
        </p:txBody>
      </p:sp>
      <p:pic>
        <p:nvPicPr>
          <p:cNvPr id="5" name="Picture 4">
            <a:extLst>
              <a:ext uri="{FF2B5EF4-FFF2-40B4-BE49-F238E27FC236}">
                <a16:creationId xmlns:a16="http://schemas.microsoft.com/office/drawing/2014/main" id="{428011B2-2DE8-4FAC-9B78-84BBAEC1ABC3}"/>
              </a:ext>
            </a:extLst>
          </p:cNvPr>
          <p:cNvPicPr>
            <a:picLocks noChangeAspect="1"/>
          </p:cNvPicPr>
          <p:nvPr/>
        </p:nvPicPr>
        <p:blipFill>
          <a:blip r:embed="rId2"/>
          <a:stretch>
            <a:fillRect/>
          </a:stretch>
        </p:blipFill>
        <p:spPr>
          <a:xfrm>
            <a:off x="1097280" y="3090831"/>
            <a:ext cx="9197007" cy="2349811"/>
          </a:xfrm>
          <a:prstGeom prst="rect">
            <a:avLst/>
          </a:prstGeom>
        </p:spPr>
      </p:pic>
    </p:spTree>
    <p:extLst>
      <p:ext uri="{BB962C8B-B14F-4D97-AF65-F5344CB8AC3E}">
        <p14:creationId xmlns:p14="http://schemas.microsoft.com/office/powerpoint/2010/main" val="1563497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Phân biệt &quot;thank&quot; và &quot;thanks&quot; | Học Tiếng Anh cùng Callum Nguyễn">
            <a:extLst>
              <a:ext uri="{FF2B5EF4-FFF2-40B4-BE49-F238E27FC236}">
                <a16:creationId xmlns:a16="http://schemas.microsoft.com/office/drawing/2014/main" id="{B79C3F56-D5EC-4E3F-A1A0-831429DBD6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12196" y="905933"/>
            <a:ext cx="7199611" cy="503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34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5985-5087-47AF-BFB5-63FE7D485294}"/>
              </a:ext>
            </a:extLst>
          </p:cNvPr>
          <p:cNvSpPr>
            <a:spLocks noGrp="1"/>
          </p:cNvSpPr>
          <p:nvPr>
            <p:ph type="title"/>
          </p:nvPr>
        </p:nvSpPr>
        <p:spPr/>
        <p:txBody>
          <a:bodyPr/>
          <a:lstStyle/>
          <a:p>
            <a:r>
              <a:rPr lang="en-US" dirty="0"/>
              <a:t>DỊCH TỄ</a:t>
            </a:r>
          </a:p>
        </p:txBody>
      </p:sp>
      <p:sp>
        <p:nvSpPr>
          <p:cNvPr id="3" name="Content Placeholder 2">
            <a:extLst>
              <a:ext uri="{FF2B5EF4-FFF2-40B4-BE49-F238E27FC236}">
                <a16:creationId xmlns:a16="http://schemas.microsoft.com/office/drawing/2014/main" id="{A3ACDC9A-5637-46C8-995B-4574552E9BDB}"/>
              </a:ext>
            </a:extLst>
          </p:cNvPr>
          <p:cNvSpPr>
            <a:spLocks noGrp="1"/>
          </p:cNvSpPr>
          <p:nvPr>
            <p:ph idx="1"/>
          </p:nvPr>
        </p:nvSpPr>
        <p:spPr/>
        <p:txBody>
          <a:bodyPr>
            <a:normAutofit lnSpcReduction="10000"/>
          </a:bodyPr>
          <a:lstStyle/>
          <a:p>
            <a:r>
              <a:rPr lang="en-US" dirty="0" err="1"/>
              <a:t>Nghiên</a:t>
            </a:r>
            <a:r>
              <a:rPr lang="en-US" dirty="0"/>
              <a:t> </a:t>
            </a:r>
            <a:r>
              <a:rPr lang="en-US" dirty="0" err="1"/>
              <a:t>cứu</a:t>
            </a:r>
            <a:r>
              <a:rPr lang="en-US" dirty="0"/>
              <a:t> </a:t>
            </a:r>
            <a:r>
              <a:rPr lang="en-US" dirty="0" err="1"/>
              <a:t>cắt</a:t>
            </a:r>
            <a:r>
              <a:rPr lang="en-US" dirty="0"/>
              <a:t> </a:t>
            </a:r>
            <a:r>
              <a:rPr lang="en-US" dirty="0" err="1"/>
              <a:t>ngang</a:t>
            </a:r>
            <a:r>
              <a:rPr lang="en-US" dirty="0"/>
              <a:t> </a:t>
            </a:r>
            <a:r>
              <a:rPr lang="en-US" dirty="0" err="1"/>
              <a:t>trên</a:t>
            </a:r>
            <a:r>
              <a:rPr lang="en-US" dirty="0"/>
              <a:t> 256 </a:t>
            </a:r>
            <a:r>
              <a:rPr lang="en-US" dirty="0" err="1"/>
              <a:t>nhân</a:t>
            </a:r>
            <a:r>
              <a:rPr lang="en-US" dirty="0"/>
              <a:t> </a:t>
            </a:r>
            <a:r>
              <a:rPr lang="en-US" dirty="0" err="1"/>
              <a:t>viên</a:t>
            </a:r>
            <a:r>
              <a:rPr lang="en-US" dirty="0"/>
              <a:t> y </a:t>
            </a:r>
            <a:r>
              <a:rPr lang="en-US" dirty="0" err="1"/>
              <a:t>tế</a:t>
            </a:r>
            <a:r>
              <a:rPr lang="en-US" dirty="0"/>
              <a:t> </a:t>
            </a:r>
            <a:r>
              <a:rPr lang="en-US" dirty="0" err="1"/>
              <a:t>tại</a:t>
            </a:r>
            <a:r>
              <a:rPr lang="en-US" dirty="0"/>
              <a:t> </a:t>
            </a:r>
            <a:r>
              <a:rPr lang="en-US" dirty="0" err="1"/>
              <a:t>Việt</a:t>
            </a:r>
            <a:r>
              <a:rPr lang="en-US" dirty="0"/>
              <a:t> Nam (2017) </a:t>
            </a:r>
            <a:r>
              <a:rPr lang="en-US" dirty="0" err="1"/>
              <a:t>cho</a:t>
            </a:r>
            <a:r>
              <a:rPr lang="en-US" dirty="0"/>
              <a:t> </a:t>
            </a:r>
            <a:r>
              <a:rPr lang="en-US" dirty="0" err="1"/>
              <a:t>thấy</a:t>
            </a:r>
            <a:r>
              <a:rPr lang="en-US" dirty="0"/>
              <a:t> </a:t>
            </a:r>
            <a:r>
              <a:rPr lang="en-US" dirty="0" err="1"/>
              <a:t>tỷ</a:t>
            </a:r>
            <a:r>
              <a:rPr lang="en-US" dirty="0"/>
              <a:t> </a:t>
            </a:r>
            <a:r>
              <a:rPr lang="en-US" dirty="0" err="1"/>
              <a:t>lệ</a:t>
            </a:r>
            <a:r>
              <a:rPr lang="en-US" dirty="0"/>
              <a:t> </a:t>
            </a:r>
            <a:r>
              <a:rPr lang="en-US" dirty="0" err="1"/>
              <a:t>có</a:t>
            </a:r>
            <a:r>
              <a:rPr lang="en-US" dirty="0"/>
              <a:t> </a:t>
            </a:r>
            <a:r>
              <a:rPr lang="en-US" dirty="0" err="1"/>
              <a:t>tĩnh</a:t>
            </a:r>
            <a:r>
              <a:rPr lang="en-US" dirty="0"/>
              <a:t> </a:t>
            </a:r>
            <a:r>
              <a:rPr lang="en-US" dirty="0" err="1"/>
              <a:t>mạch</a:t>
            </a:r>
            <a:r>
              <a:rPr lang="en-US" dirty="0"/>
              <a:t> </a:t>
            </a:r>
            <a:r>
              <a:rPr lang="en-US" dirty="0" err="1"/>
              <a:t>dãn</a:t>
            </a:r>
            <a:r>
              <a:rPr lang="en-US" dirty="0"/>
              <a:t> </a:t>
            </a:r>
            <a:r>
              <a:rPr lang="en-US" dirty="0" err="1"/>
              <a:t>hình</a:t>
            </a:r>
            <a:r>
              <a:rPr lang="en-US" dirty="0"/>
              <a:t> </a:t>
            </a:r>
            <a:r>
              <a:rPr lang="en-US" dirty="0" err="1"/>
              <a:t>mạng</a:t>
            </a:r>
            <a:r>
              <a:rPr lang="en-US" dirty="0"/>
              <a:t> </a:t>
            </a:r>
            <a:r>
              <a:rPr lang="en-US" dirty="0" err="1"/>
              <a:t>lưới</a:t>
            </a:r>
            <a:r>
              <a:rPr lang="en-US" dirty="0"/>
              <a:t> (varicose vein) </a:t>
            </a:r>
            <a:r>
              <a:rPr lang="en-US" dirty="0" err="1"/>
              <a:t>là</a:t>
            </a:r>
            <a:r>
              <a:rPr lang="en-US" dirty="0"/>
              <a:t> 87,1%, </a:t>
            </a:r>
            <a:r>
              <a:rPr lang="en-US" dirty="0" err="1"/>
              <a:t>với</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nguy</a:t>
            </a:r>
            <a:r>
              <a:rPr lang="en-US" dirty="0"/>
              <a:t> </a:t>
            </a:r>
            <a:r>
              <a:rPr lang="en-US" dirty="0" err="1"/>
              <a:t>cơ</a:t>
            </a:r>
            <a:r>
              <a:rPr lang="en-US" dirty="0"/>
              <a:t> </a:t>
            </a:r>
            <a:r>
              <a:rPr lang="en-US" dirty="0" err="1"/>
              <a:t>gắn</a:t>
            </a:r>
            <a:r>
              <a:rPr lang="en-US" dirty="0"/>
              <a:t> </a:t>
            </a:r>
            <a:r>
              <a:rPr lang="en-US" dirty="0" err="1"/>
              <a:t>liền</a:t>
            </a:r>
            <a:r>
              <a:rPr lang="en-US" dirty="0"/>
              <a:t> </a:t>
            </a:r>
            <a:r>
              <a:rPr lang="en-US" dirty="0" err="1"/>
              <a:t>với</a:t>
            </a:r>
            <a:r>
              <a:rPr lang="en-US" dirty="0"/>
              <a:t> </a:t>
            </a:r>
            <a:r>
              <a:rPr lang="en-US" dirty="0" err="1"/>
              <a:t>nghề</a:t>
            </a:r>
            <a:r>
              <a:rPr lang="en-US" dirty="0"/>
              <a:t> </a:t>
            </a:r>
            <a:r>
              <a:rPr lang="en-US" dirty="0" err="1"/>
              <a:t>nghiệp</a:t>
            </a:r>
            <a:r>
              <a:rPr lang="en-US" dirty="0"/>
              <a:t>: </a:t>
            </a:r>
            <a:r>
              <a:rPr lang="en-US" dirty="0" err="1"/>
              <a:t>đứng</a:t>
            </a:r>
            <a:r>
              <a:rPr lang="en-US" dirty="0"/>
              <a:t> </a:t>
            </a:r>
            <a:r>
              <a:rPr lang="en-US" dirty="0" err="1"/>
              <a:t>trên</a:t>
            </a:r>
            <a:r>
              <a:rPr lang="en-US" dirty="0"/>
              <a:t> 1,5 </a:t>
            </a:r>
            <a:r>
              <a:rPr lang="en-US" dirty="0" err="1"/>
              <a:t>giờ</a:t>
            </a:r>
            <a:r>
              <a:rPr lang="en-US" dirty="0"/>
              <a:t>, </a:t>
            </a:r>
            <a:r>
              <a:rPr lang="en-US" dirty="0" err="1"/>
              <a:t>đi</a:t>
            </a:r>
            <a:r>
              <a:rPr lang="en-US" dirty="0"/>
              <a:t> </a:t>
            </a:r>
            <a:r>
              <a:rPr lang="en-US" dirty="0" err="1"/>
              <a:t>bộ</a:t>
            </a:r>
            <a:r>
              <a:rPr lang="en-US" dirty="0"/>
              <a:t> </a:t>
            </a:r>
            <a:r>
              <a:rPr lang="en-US" dirty="0" err="1"/>
              <a:t>trên</a:t>
            </a:r>
            <a:r>
              <a:rPr lang="en-US" dirty="0"/>
              <a:t> 2 </a:t>
            </a:r>
            <a:r>
              <a:rPr lang="en-US" dirty="0" err="1"/>
              <a:t>giờ</a:t>
            </a:r>
            <a:r>
              <a:rPr lang="en-US" dirty="0"/>
              <a:t>, </a:t>
            </a:r>
            <a:r>
              <a:rPr lang="en-US" dirty="0" err="1"/>
              <a:t>trực</a:t>
            </a:r>
            <a:r>
              <a:rPr lang="en-US" dirty="0"/>
              <a:t> </a:t>
            </a:r>
            <a:r>
              <a:rPr lang="en-US" dirty="0" err="1"/>
              <a:t>đêm</a:t>
            </a:r>
            <a:r>
              <a:rPr lang="en-US" dirty="0"/>
              <a:t> </a:t>
            </a:r>
            <a:r>
              <a:rPr lang="en-US" dirty="0" err="1"/>
              <a:t>trên</a:t>
            </a:r>
            <a:r>
              <a:rPr lang="en-US" dirty="0"/>
              <a:t> 5 </a:t>
            </a:r>
            <a:r>
              <a:rPr lang="en-US" dirty="0" err="1"/>
              <a:t>lần</a:t>
            </a:r>
            <a:r>
              <a:rPr lang="en-US" dirty="0"/>
              <a:t>/</a:t>
            </a:r>
            <a:r>
              <a:rPr lang="en-US" dirty="0" err="1"/>
              <a:t>tháng</a:t>
            </a:r>
            <a:r>
              <a:rPr lang="en-US" dirty="0"/>
              <a:t>.</a:t>
            </a:r>
          </a:p>
          <a:p>
            <a:endParaRPr lang="en-US" dirty="0"/>
          </a:p>
          <a:p>
            <a:endParaRPr lang="en-US" dirty="0"/>
          </a:p>
          <a:p>
            <a:endParaRPr lang="en-US" dirty="0"/>
          </a:p>
          <a:p>
            <a:endParaRPr lang="en-US" dirty="0"/>
          </a:p>
          <a:p>
            <a:pPr algn="r"/>
            <a:r>
              <a:rPr lang="en-US" sz="1600" i="1" dirty="0" err="1"/>
              <a:t>Sasitorn</a:t>
            </a:r>
            <a:r>
              <a:rPr lang="en-US" sz="1600" i="1" dirty="0"/>
              <a:t> </a:t>
            </a:r>
            <a:r>
              <a:rPr lang="en-US" sz="1600" i="1" dirty="0" err="1"/>
              <a:t>Taptagaporn</a:t>
            </a:r>
            <a:r>
              <a:rPr lang="en-US" sz="1600" i="1" dirty="0"/>
              <a:t>. Prevalence and Risk Factors of Varicose Veins of Lower Limb Detected in Healthcare Workers in Surgery Hospital, Vietnam. CP Epidemiology. 1[1]: 003</a:t>
            </a:r>
          </a:p>
          <a:p>
            <a:pPr algn="r"/>
            <a:endParaRPr lang="en-US" sz="1600" i="1" dirty="0"/>
          </a:p>
        </p:txBody>
      </p:sp>
      <p:pic>
        <p:nvPicPr>
          <p:cNvPr id="5" name="Picture 4">
            <a:extLst>
              <a:ext uri="{FF2B5EF4-FFF2-40B4-BE49-F238E27FC236}">
                <a16:creationId xmlns:a16="http://schemas.microsoft.com/office/drawing/2014/main" id="{3ECCF84B-EA12-4FD5-8BD0-98572AADA65E}"/>
              </a:ext>
            </a:extLst>
          </p:cNvPr>
          <p:cNvPicPr>
            <a:picLocks noChangeAspect="1"/>
          </p:cNvPicPr>
          <p:nvPr/>
        </p:nvPicPr>
        <p:blipFill>
          <a:blip r:embed="rId2"/>
          <a:stretch>
            <a:fillRect/>
          </a:stretch>
        </p:blipFill>
        <p:spPr>
          <a:xfrm>
            <a:off x="944273" y="3429000"/>
            <a:ext cx="10150447" cy="1336123"/>
          </a:xfrm>
          <a:prstGeom prst="rect">
            <a:avLst/>
          </a:prstGeom>
        </p:spPr>
      </p:pic>
    </p:spTree>
    <p:extLst>
      <p:ext uri="{BB962C8B-B14F-4D97-AF65-F5344CB8AC3E}">
        <p14:creationId xmlns:p14="http://schemas.microsoft.com/office/powerpoint/2010/main" val="125871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9A08-162E-430B-BB4D-0C6BCB4AD16A}"/>
              </a:ext>
            </a:extLst>
          </p:cNvPr>
          <p:cNvSpPr>
            <a:spLocks noGrp="1"/>
          </p:cNvSpPr>
          <p:nvPr>
            <p:ph type="title"/>
          </p:nvPr>
        </p:nvSpPr>
        <p:spPr/>
        <p:txBody>
          <a:bodyPr/>
          <a:lstStyle/>
          <a:p>
            <a:r>
              <a:rPr lang="en-US" dirty="0"/>
              <a:t>GIẢI PHẪU </a:t>
            </a:r>
          </a:p>
        </p:txBody>
      </p:sp>
      <p:sp>
        <p:nvSpPr>
          <p:cNvPr id="3" name="Content Placeholder 2">
            <a:extLst>
              <a:ext uri="{FF2B5EF4-FFF2-40B4-BE49-F238E27FC236}">
                <a16:creationId xmlns:a16="http://schemas.microsoft.com/office/drawing/2014/main" id="{2EBD13FA-14E3-425F-874A-5FA1F4AB9E4A}"/>
              </a:ext>
            </a:extLst>
          </p:cNvPr>
          <p:cNvSpPr>
            <a:spLocks noGrp="1"/>
          </p:cNvSpPr>
          <p:nvPr>
            <p:ph idx="1"/>
          </p:nvPr>
        </p:nvSpPr>
        <p:spPr>
          <a:xfrm>
            <a:off x="1097280" y="2108201"/>
            <a:ext cx="3779520" cy="3760891"/>
          </a:xfrm>
        </p:spPr>
        <p:txBody>
          <a:bodyPr/>
          <a:lstStyle/>
          <a:p>
            <a:r>
              <a:rPr lang="en-US" dirty="0" err="1"/>
              <a:t>Tĩnh</a:t>
            </a:r>
            <a:r>
              <a:rPr lang="en-US" dirty="0"/>
              <a:t> </a:t>
            </a:r>
            <a:r>
              <a:rPr lang="en-US" dirty="0" err="1"/>
              <a:t>mạch</a:t>
            </a:r>
            <a:r>
              <a:rPr lang="en-US" dirty="0"/>
              <a:t> </a:t>
            </a:r>
            <a:r>
              <a:rPr lang="en-US" dirty="0" err="1"/>
              <a:t>nông</a:t>
            </a:r>
            <a:r>
              <a:rPr lang="en-US" dirty="0"/>
              <a:t> chi </a:t>
            </a:r>
            <a:r>
              <a:rPr lang="en-US" dirty="0" err="1"/>
              <a:t>dưới</a:t>
            </a:r>
            <a:r>
              <a:rPr lang="en-US" dirty="0"/>
              <a:t> (10%)</a:t>
            </a:r>
          </a:p>
          <a:p>
            <a:pPr>
              <a:buFont typeface="Arial" panose="020B0604020202020204" pitchFamily="34" charset="0"/>
              <a:buChar char="•"/>
            </a:pPr>
            <a:r>
              <a:rPr lang="en-US" dirty="0"/>
              <a:t> </a:t>
            </a:r>
            <a:r>
              <a:rPr lang="en-US" dirty="0" err="1"/>
              <a:t>Tĩnh</a:t>
            </a:r>
            <a:r>
              <a:rPr lang="en-US" dirty="0"/>
              <a:t> </a:t>
            </a:r>
            <a:r>
              <a:rPr lang="en-US" dirty="0" err="1"/>
              <a:t>mạch</a:t>
            </a:r>
            <a:r>
              <a:rPr lang="en-US" dirty="0"/>
              <a:t> </a:t>
            </a:r>
            <a:r>
              <a:rPr lang="en-US" dirty="0" err="1"/>
              <a:t>hiển</a:t>
            </a:r>
            <a:r>
              <a:rPr lang="en-US" dirty="0"/>
              <a:t> </a:t>
            </a:r>
            <a:r>
              <a:rPr lang="en-US" dirty="0" err="1"/>
              <a:t>lớn</a:t>
            </a:r>
            <a:r>
              <a:rPr lang="en-US" dirty="0"/>
              <a:t> (hay </a:t>
            </a:r>
            <a:r>
              <a:rPr lang="en-US" dirty="0" err="1"/>
              <a:t>hiển</a:t>
            </a:r>
            <a:r>
              <a:rPr lang="en-US" dirty="0"/>
              <a:t> </a:t>
            </a:r>
            <a:r>
              <a:rPr lang="en-US" dirty="0" err="1"/>
              <a:t>dài</a:t>
            </a:r>
            <a:r>
              <a:rPr lang="en-US" dirty="0"/>
              <a:t>, </a:t>
            </a:r>
            <a:r>
              <a:rPr lang="en-US" dirty="0" err="1"/>
              <a:t>hiển</a:t>
            </a:r>
            <a:r>
              <a:rPr lang="en-US" dirty="0"/>
              <a:t> </a:t>
            </a:r>
            <a:r>
              <a:rPr lang="en-US" dirty="0" err="1"/>
              <a:t>trong</a:t>
            </a:r>
            <a:r>
              <a:rPr lang="en-US" dirty="0"/>
              <a:t>)</a:t>
            </a:r>
          </a:p>
          <a:p>
            <a:pPr>
              <a:buFont typeface="Arial" panose="020B0604020202020204" pitchFamily="34" charset="0"/>
              <a:buChar char="•"/>
            </a:pPr>
            <a:r>
              <a:rPr lang="en-US" dirty="0"/>
              <a:t> </a:t>
            </a:r>
            <a:r>
              <a:rPr lang="en-US" dirty="0" err="1"/>
              <a:t>Tĩnh</a:t>
            </a:r>
            <a:r>
              <a:rPr lang="en-US" dirty="0"/>
              <a:t> </a:t>
            </a:r>
            <a:r>
              <a:rPr lang="en-US" dirty="0" err="1"/>
              <a:t>mạch</a:t>
            </a:r>
            <a:r>
              <a:rPr lang="en-US" dirty="0"/>
              <a:t> </a:t>
            </a:r>
            <a:r>
              <a:rPr lang="en-US" dirty="0" err="1"/>
              <a:t>hiển</a:t>
            </a:r>
            <a:r>
              <a:rPr lang="en-US" dirty="0"/>
              <a:t> </a:t>
            </a:r>
            <a:r>
              <a:rPr lang="en-US" dirty="0" err="1"/>
              <a:t>bé</a:t>
            </a:r>
            <a:r>
              <a:rPr lang="en-US" dirty="0"/>
              <a:t> (hay </a:t>
            </a:r>
            <a:r>
              <a:rPr lang="en-US" dirty="0" err="1"/>
              <a:t>hiển</a:t>
            </a:r>
            <a:r>
              <a:rPr lang="en-US" dirty="0"/>
              <a:t> </a:t>
            </a:r>
            <a:r>
              <a:rPr lang="en-US" dirty="0" err="1"/>
              <a:t>ngắn</a:t>
            </a:r>
            <a:r>
              <a:rPr lang="en-US" dirty="0"/>
              <a:t>, </a:t>
            </a:r>
            <a:r>
              <a:rPr lang="en-US" dirty="0" err="1"/>
              <a:t>hiển</a:t>
            </a:r>
            <a:r>
              <a:rPr lang="en-US" dirty="0"/>
              <a:t> </a:t>
            </a:r>
            <a:r>
              <a:rPr lang="en-US" dirty="0" err="1"/>
              <a:t>ngoài</a:t>
            </a:r>
            <a:r>
              <a:rPr lang="en-US" dirty="0"/>
              <a:t>)</a:t>
            </a:r>
          </a:p>
        </p:txBody>
      </p:sp>
      <p:pic>
        <p:nvPicPr>
          <p:cNvPr id="5" name="Picture 4">
            <a:extLst>
              <a:ext uri="{FF2B5EF4-FFF2-40B4-BE49-F238E27FC236}">
                <a16:creationId xmlns:a16="http://schemas.microsoft.com/office/drawing/2014/main" id="{445563AD-6292-4837-88BA-32B75E9FFBD4}"/>
              </a:ext>
            </a:extLst>
          </p:cNvPr>
          <p:cNvPicPr>
            <a:picLocks noChangeAspect="1"/>
          </p:cNvPicPr>
          <p:nvPr/>
        </p:nvPicPr>
        <p:blipFill>
          <a:blip r:embed="rId2"/>
          <a:stretch>
            <a:fillRect/>
          </a:stretch>
        </p:blipFill>
        <p:spPr>
          <a:xfrm>
            <a:off x="4969563" y="2311399"/>
            <a:ext cx="6876212" cy="3825547"/>
          </a:xfrm>
          <a:prstGeom prst="rect">
            <a:avLst/>
          </a:prstGeom>
        </p:spPr>
      </p:pic>
      <p:sp>
        <p:nvSpPr>
          <p:cNvPr id="6" name="Oval 5">
            <a:extLst>
              <a:ext uri="{FF2B5EF4-FFF2-40B4-BE49-F238E27FC236}">
                <a16:creationId xmlns:a16="http://schemas.microsoft.com/office/drawing/2014/main" id="{E38FDBB7-6D11-4B87-AB90-4ADB8DA65140}"/>
              </a:ext>
            </a:extLst>
          </p:cNvPr>
          <p:cNvSpPr/>
          <p:nvPr/>
        </p:nvSpPr>
        <p:spPr>
          <a:xfrm>
            <a:off x="6890327" y="2521527"/>
            <a:ext cx="471055" cy="5357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EA4F23-C773-4F25-B0F2-D6818F9A02FE}"/>
              </a:ext>
            </a:extLst>
          </p:cNvPr>
          <p:cNvSpPr/>
          <p:nvPr/>
        </p:nvSpPr>
        <p:spPr>
          <a:xfrm>
            <a:off x="10146145" y="3988646"/>
            <a:ext cx="471055" cy="5357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39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32650-288E-421C-A7B7-242F5FAE5371}"/>
              </a:ext>
            </a:extLst>
          </p:cNvPr>
          <p:cNvSpPr>
            <a:spLocks noGrp="1"/>
          </p:cNvSpPr>
          <p:nvPr>
            <p:ph type="title"/>
          </p:nvPr>
        </p:nvSpPr>
        <p:spPr/>
        <p:txBody>
          <a:bodyPr/>
          <a:lstStyle/>
          <a:p>
            <a:r>
              <a:rPr lang="en-US" dirty="0"/>
              <a:t>GIẢI PHẪU</a:t>
            </a:r>
          </a:p>
        </p:txBody>
      </p:sp>
      <p:sp>
        <p:nvSpPr>
          <p:cNvPr id="3" name="Content Placeholder 2">
            <a:extLst>
              <a:ext uri="{FF2B5EF4-FFF2-40B4-BE49-F238E27FC236}">
                <a16:creationId xmlns:a16="http://schemas.microsoft.com/office/drawing/2014/main" id="{0A9EA776-E16A-4BC2-B3F7-6A3448F859BA}"/>
              </a:ext>
            </a:extLst>
          </p:cNvPr>
          <p:cNvSpPr>
            <a:spLocks noGrp="1"/>
          </p:cNvSpPr>
          <p:nvPr>
            <p:ph idx="1"/>
          </p:nvPr>
        </p:nvSpPr>
        <p:spPr/>
        <p:txBody>
          <a:bodyPr/>
          <a:lstStyle/>
          <a:p>
            <a:r>
              <a:rPr lang="en-US" dirty="0" err="1"/>
              <a:t>Tĩnh</a:t>
            </a:r>
            <a:r>
              <a:rPr lang="en-US" dirty="0"/>
              <a:t> </a:t>
            </a:r>
            <a:r>
              <a:rPr lang="en-US" dirty="0" err="1"/>
              <a:t>mạch</a:t>
            </a:r>
            <a:r>
              <a:rPr lang="en-US" dirty="0"/>
              <a:t> </a:t>
            </a:r>
            <a:r>
              <a:rPr lang="en-US" dirty="0" err="1"/>
              <a:t>sâu</a:t>
            </a:r>
            <a:r>
              <a:rPr lang="en-US" dirty="0"/>
              <a:t> (90%)</a:t>
            </a:r>
          </a:p>
          <a:p>
            <a:pPr>
              <a:buFont typeface="Arial" panose="020B0604020202020204" pitchFamily="34" charset="0"/>
              <a:buChar char="•"/>
            </a:pPr>
            <a:r>
              <a:rPr lang="en-US" dirty="0"/>
              <a:t> </a:t>
            </a:r>
            <a:r>
              <a:rPr lang="en-US" dirty="0" err="1"/>
              <a:t>Tên</a:t>
            </a:r>
            <a:r>
              <a:rPr lang="en-US" dirty="0"/>
              <a:t> TM </a:t>
            </a:r>
            <a:r>
              <a:rPr lang="en-US" dirty="0" err="1"/>
              <a:t>đùi</a:t>
            </a:r>
            <a:r>
              <a:rPr lang="en-US" dirty="0"/>
              <a:t>, TM </a:t>
            </a:r>
            <a:r>
              <a:rPr lang="en-US" dirty="0" err="1"/>
              <a:t>khoeo</a:t>
            </a:r>
            <a:r>
              <a:rPr lang="en-US" dirty="0"/>
              <a:t> </a:t>
            </a:r>
            <a:r>
              <a:rPr lang="en-US" dirty="0" err="1"/>
              <a:t>và</a:t>
            </a:r>
            <a:r>
              <a:rPr lang="en-US" dirty="0"/>
              <a:t> TM </a:t>
            </a:r>
            <a:r>
              <a:rPr lang="en-US" dirty="0" err="1"/>
              <a:t>cẳng</a:t>
            </a:r>
            <a:r>
              <a:rPr lang="en-US" dirty="0"/>
              <a:t> </a:t>
            </a:r>
            <a:r>
              <a:rPr lang="en-US" dirty="0" err="1"/>
              <a:t>chân</a:t>
            </a:r>
            <a:endParaRPr lang="en-US" dirty="0"/>
          </a:p>
          <a:p>
            <a:pPr>
              <a:buFont typeface="Arial" panose="020B0604020202020204" pitchFamily="34" charset="0"/>
              <a:buChar char="•"/>
            </a:pPr>
            <a:r>
              <a:rPr lang="en-US" dirty="0"/>
              <a:t> </a:t>
            </a:r>
            <a:r>
              <a:rPr lang="en-US" dirty="0" err="1"/>
              <a:t>Đi</a:t>
            </a:r>
            <a:r>
              <a:rPr lang="en-US" dirty="0"/>
              <a:t> </a:t>
            </a:r>
            <a:r>
              <a:rPr lang="en-US" dirty="0" err="1"/>
              <a:t>cùng</a:t>
            </a:r>
            <a:r>
              <a:rPr lang="en-US" dirty="0"/>
              <a:t> </a:t>
            </a:r>
            <a:r>
              <a:rPr lang="en-US" dirty="0" err="1"/>
              <a:t>với</a:t>
            </a:r>
            <a:r>
              <a:rPr lang="en-US" dirty="0"/>
              <a:t> </a:t>
            </a:r>
            <a:r>
              <a:rPr lang="en-US" dirty="0" err="1"/>
              <a:t>động</a:t>
            </a:r>
            <a:r>
              <a:rPr lang="en-US" dirty="0"/>
              <a:t> </a:t>
            </a:r>
            <a:r>
              <a:rPr lang="en-US" dirty="0" err="1"/>
              <a:t>mạch</a:t>
            </a:r>
            <a:endParaRPr lang="en-US" dirty="0"/>
          </a:p>
        </p:txBody>
      </p:sp>
      <p:pic>
        <p:nvPicPr>
          <p:cNvPr id="5" name="Picture 4">
            <a:extLst>
              <a:ext uri="{FF2B5EF4-FFF2-40B4-BE49-F238E27FC236}">
                <a16:creationId xmlns:a16="http://schemas.microsoft.com/office/drawing/2014/main" id="{510579C4-D72A-44DB-90EE-BE5700517ABE}"/>
              </a:ext>
            </a:extLst>
          </p:cNvPr>
          <p:cNvPicPr>
            <a:picLocks noChangeAspect="1"/>
          </p:cNvPicPr>
          <p:nvPr/>
        </p:nvPicPr>
        <p:blipFill>
          <a:blip r:embed="rId2"/>
          <a:stretch>
            <a:fillRect/>
          </a:stretch>
        </p:blipFill>
        <p:spPr>
          <a:xfrm>
            <a:off x="6877317" y="868679"/>
            <a:ext cx="3646058" cy="5120641"/>
          </a:xfrm>
          <a:prstGeom prst="rect">
            <a:avLst/>
          </a:prstGeom>
        </p:spPr>
      </p:pic>
    </p:spTree>
    <p:extLst>
      <p:ext uri="{BB962C8B-B14F-4D97-AF65-F5344CB8AC3E}">
        <p14:creationId xmlns:p14="http://schemas.microsoft.com/office/powerpoint/2010/main" val="30682679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openxmlformats.org/package/2006/metadata/core-properties"/>
    <ds:schemaRef ds:uri="16c05727-aa75-4e4a-9b5f-8a80a1165891"/>
    <ds:schemaRef ds:uri="http://purl.org/dc/elements/1.1/"/>
    <ds:schemaRef ds:uri="http://schemas.microsoft.com/office/infopath/2007/PartnerControls"/>
    <ds:schemaRef ds:uri="http://purl.org/dc/terms/"/>
    <ds:schemaRef ds:uri="http://schemas.microsoft.com/office/2006/metadata/properties"/>
    <ds:schemaRef ds:uri="http://purl.org/dc/dcmitype/"/>
    <ds:schemaRef ds:uri="http://schemas.microsoft.com/office/2006/documentManagement/types"/>
    <ds:schemaRef ds:uri="71af3243-3dd4-4a8d-8c0d-dd76da1f02a5"/>
    <ds:schemaRef ds:uri="http://www.w3.org/XML/1998/namespace"/>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2543</Words>
  <Application>Microsoft Office PowerPoint</Application>
  <PresentationFormat>Widescreen</PresentationFormat>
  <Paragraphs>276</Paragraphs>
  <Slides>60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Arial,Sans-Serif</vt:lpstr>
      <vt:lpstr>Helvetica Neue</vt:lpstr>
      <vt:lpstr>Arial</vt:lpstr>
      <vt:lpstr>Calibri</vt:lpstr>
      <vt:lpstr>Speak Pro</vt:lpstr>
      <vt:lpstr>Tahoma</vt:lpstr>
      <vt:lpstr>Times New Roman</vt:lpstr>
      <vt:lpstr>RetrospectVTI</vt:lpstr>
      <vt:lpstr>SUY TĨNH MẠCH MẠN TÍNH CHI DƯỚI</vt:lpstr>
      <vt:lpstr>NỘI DUNG TRÌNH BÀY</vt:lpstr>
      <vt:lpstr>CÁC KHÁI NIỆM CƠ BẢN</vt:lpstr>
      <vt:lpstr>CÁC KHÁI NIỆM CƠ BẢN</vt:lpstr>
      <vt:lpstr>CÁC KHÁI NIỆM CƠ BẢN</vt:lpstr>
      <vt:lpstr>DỊCH TỄ</vt:lpstr>
      <vt:lpstr>DỊCH TỄ</vt:lpstr>
      <vt:lpstr>GIẢI PHẪU </vt:lpstr>
      <vt:lpstr>GIẢI PHẪU</vt:lpstr>
      <vt:lpstr>GIẢI PHẪU</vt:lpstr>
      <vt:lpstr>SINH LÝ</vt:lpstr>
      <vt:lpstr>SINH LÝ</vt:lpstr>
      <vt:lpstr>SINH LÝ</vt:lpstr>
      <vt:lpstr>SINH LÝ</vt:lpstr>
      <vt:lpstr>SINH LÝ</vt:lpstr>
      <vt:lpstr>SINH LÝ BỆNH</vt:lpstr>
      <vt:lpstr>SINH LÝ BỆNH</vt:lpstr>
      <vt:lpstr>SINH LÝ BỆNH</vt:lpstr>
      <vt:lpstr>YẾU TỐ NGUY CƠ</vt:lpstr>
      <vt:lpstr>LS và CLS</vt:lpstr>
      <vt:lpstr>TRIỆU CHỨNG CƠ NĂNG</vt:lpstr>
      <vt:lpstr>TRIỆU CHỨNG THỰC THỂ</vt:lpstr>
      <vt:lpstr>Các nghiệm pháp đánh giá chức năng van TM nông</vt:lpstr>
      <vt:lpstr>PowerPoint Presentation</vt:lpstr>
      <vt:lpstr>Các nghiệm pháp đánh giá chức năng van TM nông</vt:lpstr>
      <vt:lpstr>PowerPoint Presentation</vt:lpstr>
      <vt:lpstr>Nghiệm pháp đánh giá chức năng  van TM sâu</vt:lpstr>
      <vt:lpstr>PowerPoint Presentation</vt:lpstr>
      <vt:lpstr>PowerPoint Presentation</vt:lpstr>
      <vt:lpstr>PowerPoint Presentation</vt:lpstr>
      <vt:lpstr>PowerPoint Presentation</vt:lpstr>
      <vt:lpstr>E: nguyên nhân Phân loại nguyên nhân</vt:lpstr>
      <vt:lpstr>A: GIẢI PHẪU PHÂN LOẠI GIẢI PHẪU</vt:lpstr>
      <vt:lpstr>PowerPoint Presentation</vt:lpstr>
      <vt:lpstr>P: SINH BỆNH HỌC PHÂN LOẠI SINH BỆNH HỌC</vt:lpstr>
      <vt:lpstr>PowerPoint Presentation</vt:lpstr>
      <vt:lpstr>PowerPoint Presentation</vt:lpstr>
      <vt:lpstr>SIÊU ÂM DOPPLER TĨNH MẠCH</vt:lpstr>
      <vt:lpstr>DSA CHỤP MẠCH KỸ THUẬT SỐ HÓA XÓA NỀN</vt:lpstr>
      <vt:lpstr>DSA CHỤP MẠCH KỸ THUẬT SỐ HÓA XÓA NỀN</vt:lpstr>
      <vt:lpstr>III. ĐIỀU TRỊ        </vt:lpstr>
      <vt:lpstr>3. Mục đích điều trị </vt:lpstr>
      <vt:lpstr>PowerPoint Presentation</vt:lpstr>
      <vt:lpstr>PowerPoint Presentation</vt:lpstr>
      <vt:lpstr> Điều trị bảo tồn: </vt:lpstr>
      <vt:lpstr>PowerPoint Presentation</vt:lpstr>
      <vt:lpstr>Điều trị băng ép  </vt:lpstr>
      <vt:lpstr>Điều trị vớ tĩnh mạch </vt:lpstr>
      <vt:lpstr>Điều trị thuốc  </vt:lpstr>
      <vt:lpstr>Phương pháp can thiệp  </vt:lpstr>
      <vt:lpstr>Can thiệp nhiệt nội tĩnh mạch </vt:lpstr>
      <vt:lpstr>Can thiệp nhiệt nội tĩnh mạch </vt:lpstr>
      <vt:lpstr>Can thiệp băng tiêm xơ</vt:lpstr>
      <vt:lpstr>Can thiệp bằng tiêm xơ</vt:lpstr>
      <vt:lpstr>Điều trị ngoại khoa  </vt:lpstr>
      <vt:lpstr>Điều trị ngoại khoa </vt:lpstr>
      <vt:lpstr>Điều trị ngoại khoa </vt:lpstr>
      <vt:lpstr>Điều trị ngoại khoa </vt:lpstr>
      <vt:lpstr>PHÒNG NGỪA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SUY TĨNH MẠCH MẠN TÍNH CHI DƯỚI</dc:title>
  <dc:creator>Le Thi Quynh Tram</dc:creator>
  <cp:lastModifiedBy>Le Thi Quynh Tram</cp:lastModifiedBy>
  <cp:revision>1</cp:revision>
  <dcterms:created xsi:type="dcterms:W3CDTF">2020-09-29T16:27:39Z</dcterms:created>
  <dcterms:modified xsi:type="dcterms:W3CDTF">2020-09-29T16:29:12Z</dcterms:modified>
</cp:coreProperties>
</file>